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7CFD0-1EF3-43F2-9DC6-0779D2592BA1}" type="datetimeFigureOut">
              <a:rPr lang="en-US" smtClean="0"/>
              <a:pPr/>
              <a:t>11/3/2009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16061-9DCA-4D40-94D6-5109FFDF2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16061-9DCA-4D40-94D6-5109FFDF27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EF4E-E527-4569-9F67-ECBCB45A1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7C5A-B456-4C3E-BA28-B557E99AF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CFA2E-707D-4C60-B7FF-4D2DA2BA0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DD7ED-FE17-41B8-B94C-5FA17DA2F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CCDDA-FAA8-480F-9C05-B1D2E6FD6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FBD98-E70E-4B68-87C6-EF201159D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89DE-1806-4BBE-B4D2-EA76A3353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E5179-FFD3-4BCA-A7BA-216631F19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0744-DD3F-48BC-9E80-51A81990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06B0-E339-40BE-80D4-048D68C6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95F19-EDE9-48F8-9151-AAF09D788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957E751-0A28-47AA-A81D-134D54902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2" name="Group 16"/>
          <p:cNvGrpSpPr>
            <a:grpSpLocks/>
          </p:cNvGrpSpPr>
          <p:nvPr/>
        </p:nvGrpSpPr>
        <p:grpSpPr bwMode="auto">
          <a:xfrm>
            <a:off x="609600" y="47244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6096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4" name="Group 22"/>
          <p:cNvGrpSpPr>
            <a:grpSpLocks/>
          </p:cNvGrpSpPr>
          <p:nvPr/>
        </p:nvGrpSpPr>
        <p:grpSpPr bwMode="auto">
          <a:xfrm>
            <a:off x="3581400" y="46482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5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6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8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286000" y="762000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Determination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762000"/>
            <a:ext cx="685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Hard work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5562600" y="838200"/>
            <a:ext cx="1146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Discrimination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26670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People on strike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6400" y="2590800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John’s understanding on how segregation works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334000" y="4953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Author helping us understanding segregation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209800" y="4876800"/>
            <a:ext cx="137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John’s understanding, It doesn’t have to be this way, we can have no segregation</a:t>
            </a:r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2438400" y="2667000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John thinking the “separate but equal law isn’t fair</a:t>
            </a:r>
            <a:endParaRPr lang="en-US" sz="1200" dirty="0"/>
          </a:p>
        </p:txBody>
      </p:sp>
      <p:sp>
        <p:nvSpPr>
          <p:cNvPr id="37" name="Freeform 36"/>
          <p:cNvSpPr/>
          <p:nvPr/>
        </p:nvSpPr>
        <p:spPr>
          <a:xfrm>
            <a:off x="771525" y="1004888"/>
            <a:ext cx="669131" cy="381000"/>
          </a:xfrm>
          <a:custGeom>
            <a:avLst/>
            <a:gdLst>
              <a:gd name="connsiteX0" fmla="*/ 0 w 669131"/>
              <a:gd name="connsiteY0" fmla="*/ 381000 h 381000"/>
              <a:gd name="connsiteX1" fmla="*/ 285750 w 669131"/>
              <a:gd name="connsiteY1" fmla="*/ 238125 h 381000"/>
              <a:gd name="connsiteX2" fmla="*/ 385763 w 669131"/>
              <a:gd name="connsiteY2" fmla="*/ 238125 h 381000"/>
              <a:gd name="connsiteX3" fmla="*/ 628650 w 669131"/>
              <a:gd name="connsiteY3" fmla="*/ 38100 h 381000"/>
              <a:gd name="connsiteX4" fmla="*/ 628650 w 669131"/>
              <a:gd name="connsiteY4" fmla="*/ 952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131" h="381000">
                <a:moveTo>
                  <a:pt x="0" y="381000"/>
                </a:moveTo>
                <a:cubicBezTo>
                  <a:pt x="110728" y="321469"/>
                  <a:pt x="221456" y="261938"/>
                  <a:pt x="285750" y="238125"/>
                </a:cubicBezTo>
                <a:cubicBezTo>
                  <a:pt x="350044" y="214313"/>
                  <a:pt x="328613" y="271463"/>
                  <a:pt x="385763" y="238125"/>
                </a:cubicBezTo>
                <a:cubicBezTo>
                  <a:pt x="442913" y="204788"/>
                  <a:pt x="588169" y="76200"/>
                  <a:pt x="628650" y="38100"/>
                </a:cubicBezTo>
                <a:cubicBezTo>
                  <a:pt x="669131" y="0"/>
                  <a:pt x="648890" y="4762"/>
                  <a:pt x="628650" y="9525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143000" y="12192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1371600" y="9906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676400" y="8382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0" y="0"/>
            <a:ext cx="19159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he worked on the farm</a:t>
            </a:r>
            <a:endParaRPr lang="en-US" sz="1050" dirty="0"/>
          </a:p>
        </p:txBody>
      </p:sp>
      <p:cxnSp>
        <p:nvCxnSpPr>
          <p:cNvPr id="46" name="Straight Arrow Connector 45"/>
          <p:cNvCxnSpPr>
            <a:endCxn id="38" idx="1"/>
          </p:cNvCxnSpPr>
          <p:nvPr/>
        </p:nvCxnSpPr>
        <p:spPr>
          <a:xfrm rot="16200000" flipH="1">
            <a:off x="266700" y="342899"/>
            <a:ext cx="1077959" cy="6969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3400" y="228600"/>
            <a:ext cx="22926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they were planning the strike</a:t>
            </a:r>
            <a:endParaRPr lang="en-US" sz="1050" dirty="0"/>
          </a:p>
        </p:txBody>
      </p:sp>
      <p:cxnSp>
        <p:nvCxnSpPr>
          <p:cNvPr id="51" name="Straight Arrow Connector 50"/>
          <p:cNvCxnSpPr>
            <a:endCxn id="39" idx="1"/>
          </p:cNvCxnSpPr>
          <p:nvPr/>
        </p:nvCxnSpPr>
        <p:spPr>
          <a:xfrm rot="16200000" flipH="1">
            <a:off x="990600" y="609599"/>
            <a:ext cx="544559" cy="2397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828800" y="0"/>
            <a:ext cx="17604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 strike happened</a:t>
            </a:r>
            <a:endParaRPr lang="en-US" sz="1050" dirty="0"/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1562100" y="419100"/>
            <a:ext cx="609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Freeform 54"/>
          <p:cNvSpPr/>
          <p:nvPr/>
        </p:nvSpPr>
        <p:spPr>
          <a:xfrm>
            <a:off x="1428750" y="857250"/>
            <a:ext cx="271463" cy="157163"/>
          </a:xfrm>
          <a:custGeom>
            <a:avLst/>
            <a:gdLst>
              <a:gd name="connsiteX0" fmla="*/ 0 w 271463"/>
              <a:gd name="connsiteY0" fmla="*/ 157163 h 157163"/>
              <a:gd name="connsiteX1" fmla="*/ 271463 w 271463"/>
              <a:gd name="connsiteY1" fmla="*/ 0 h 157163"/>
              <a:gd name="connsiteX2" fmla="*/ 271463 w 271463"/>
              <a:gd name="connsiteY2" fmla="*/ 0 h 157163"/>
              <a:gd name="connsiteX3" fmla="*/ 271463 w 271463"/>
              <a:gd name="connsiteY3" fmla="*/ 0 h 157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463" h="157163">
                <a:moveTo>
                  <a:pt x="0" y="157163"/>
                </a:moveTo>
                <a:lnTo>
                  <a:pt x="271463" y="0"/>
                </a:lnTo>
                <a:lnTo>
                  <a:pt x="271463" y="0"/>
                </a:lnTo>
                <a:lnTo>
                  <a:pt x="271463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447800" y="19050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7315200" y="19050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4191000" y="38862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1219200" y="62484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4191000" y="19050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295400" y="38862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4343400" y="61722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7467600" y="38862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7543800" y="60960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5" name="Freeform 64"/>
          <p:cNvSpPr/>
          <p:nvPr/>
        </p:nvSpPr>
        <p:spPr>
          <a:xfrm>
            <a:off x="6705600" y="1230745"/>
            <a:ext cx="360218" cy="279400"/>
          </a:xfrm>
          <a:custGeom>
            <a:avLst/>
            <a:gdLst>
              <a:gd name="connsiteX0" fmla="*/ 0 w 360218"/>
              <a:gd name="connsiteY0" fmla="*/ 279400 h 279400"/>
              <a:gd name="connsiteX1" fmla="*/ 304800 w 360218"/>
              <a:gd name="connsiteY1" fmla="*/ 43873 h 279400"/>
              <a:gd name="connsiteX2" fmla="*/ 332509 w 360218"/>
              <a:gd name="connsiteY2" fmla="*/ 16164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0218" h="279400">
                <a:moveTo>
                  <a:pt x="0" y="279400"/>
                </a:moveTo>
                <a:lnTo>
                  <a:pt x="304800" y="43873"/>
                </a:lnTo>
                <a:cubicBezTo>
                  <a:pt x="360218" y="0"/>
                  <a:pt x="346363" y="8082"/>
                  <a:pt x="332509" y="16164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010400" y="12192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endCxn id="41" idx="1"/>
          </p:cNvCxnSpPr>
          <p:nvPr/>
        </p:nvCxnSpPr>
        <p:spPr>
          <a:xfrm rot="16200000" flipH="1">
            <a:off x="6324600" y="533399"/>
            <a:ext cx="1001759" cy="392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876800" y="0"/>
            <a:ext cx="30556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 farm owner didn’t let him on the porch</a:t>
            </a:r>
            <a:endParaRPr lang="en-US" sz="1050" dirty="0"/>
          </a:p>
        </p:txBody>
      </p:sp>
      <p:sp>
        <p:nvSpPr>
          <p:cNvPr id="70" name="Freeform 69"/>
          <p:cNvSpPr/>
          <p:nvPr/>
        </p:nvSpPr>
        <p:spPr>
          <a:xfrm>
            <a:off x="609600" y="3352800"/>
            <a:ext cx="639618" cy="459508"/>
          </a:xfrm>
          <a:custGeom>
            <a:avLst/>
            <a:gdLst>
              <a:gd name="connsiteX0" fmla="*/ 0 w 639618"/>
              <a:gd name="connsiteY0" fmla="*/ 459508 h 459508"/>
              <a:gd name="connsiteX1" fmla="*/ 249381 w 639618"/>
              <a:gd name="connsiteY1" fmla="*/ 210127 h 459508"/>
              <a:gd name="connsiteX2" fmla="*/ 415636 w 639618"/>
              <a:gd name="connsiteY2" fmla="*/ 210127 h 459508"/>
              <a:gd name="connsiteX3" fmla="*/ 609600 w 639618"/>
              <a:gd name="connsiteY3" fmla="*/ 30018 h 459508"/>
              <a:gd name="connsiteX4" fmla="*/ 595745 w 639618"/>
              <a:gd name="connsiteY4" fmla="*/ 30018 h 459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618" h="459508">
                <a:moveTo>
                  <a:pt x="0" y="459508"/>
                </a:moveTo>
                <a:cubicBezTo>
                  <a:pt x="90054" y="355599"/>
                  <a:pt x="180108" y="251691"/>
                  <a:pt x="249381" y="210127"/>
                </a:cubicBezTo>
                <a:cubicBezTo>
                  <a:pt x="318654" y="168563"/>
                  <a:pt x="355600" y="240145"/>
                  <a:pt x="415636" y="210127"/>
                </a:cubicBezTo>
                <a:cubicBezTo>
                  <a:pt x="475672" y="180109"/>
                  <a:pt x="579582" y="60036"/>
                  <a:pt x="609600" y="30018"/>
                </a:cubicBezTo>
                <a:cubicBezTo>
                  <a:pt x="639618" y="0"/>
                  <a:pt x="617681" y="15009"/>
                  <a:pt x="595745" y="30018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4419600" y="51816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1219200" y="33528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838200" y="35052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/>
          <p:cNvCxnSpPr>
            <a:endCxn id="75" idx="2"/>
          </p:cNvCxnSpPr>
          <p:nvPr/>
        </p:nvCxnSpPr>
        <p:spPr>
          <a:xfrm rot="16200000" flipH="1">
            <a:off x="133350" y="2838450"/>
            <a:ext cx="12573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0" y="2057400"/>
            <a:ext cx="22926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they were planning the strike</a:t>
            </a:r>
            <a:endParaRPr lang="en-US" sz="1050" dirty="0"/>
          </a:p>
        </p:txBody>
      </p:sp>
      <p:cxnSp>
        <p:nvCxnSpPr>
          <p:cNvPr id="82" name="Straight Arrow Connector 81"/>
          <p:cNvCxnSpPr>
            <a:endCxn id="73" idx="0"/>
          </p:cNvCxnSpPr>
          <p:nvPr/>
        </p:nvCxnSpPr>
        <p:spPr>
          <a:xfrm rot="16200000" flipH="1">
            <a:off x="704850" y="2800350"/>
            <a:ext cx="990600" cy="114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85800" y="2209800"/>
            <a:ext cx="17604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 strike happened</a:t>
            </a:r>
            <a:endParaRPr lang="en-US" sz="1050" dirty="0"/>
          </a:p>
        </p:txBody>
      </p:sp>
      <p:sp>
        <p:nvSpPr>
          <p:cNvPr id="76" name="Freeform 75"/>
          <p:cNvSpPr/>
          <p:nvPr/>
        </p:nvSpPr>
        <p:spPr>
          <a:xfrm>
            <a:off x="6774873" y="2964873"/>
            <a:ext cx="831272" cy="581891"/>
          </a:xfrm>
          <a:custGeom>
            <a:avLst/>
            <a:gdLst>
              <a:gd name="connsiteX0" fmla="*/ 0 w 831272"/>
              <a:gd name="connsiteY0" fmla="*/ 581891 h 581891"/>
              <a:gd name="connsiteX1" fmla="*/ 263236 w 831272"/>
              <a:gd name="connsiteY1" fmla="*/ 498763 h 581891"/>
              <a:gd name="connsiteX2" fmla="*/ 346363 w 831272"/>
              <a:gd name="connsiteY2" fmla="*/ 346363 h 581891"/>
              <a:gd name="connsiteX3" fmla="*/ 568036 w 831272"/>
              <a:gd name="connsiteY3" fmla="*/ 152400 h 581891"/>
              <a:gd name="connsiteX4" fmla="*/ 568036 w 831272"/>
              <a:gd name="connsiteY4" fmla="*/ 152400 h 581891"/>
              <a:gd name="connsiteX5" fmla="*/ 623454 w 831272"/>
              <a:gd name="connsiteY5" fmla="*/ 83127 h 581891"/>
              <a:gd name="connsiteX6" fmla="*/ 789709 w 831272"/>
              <a:gd name="connsiteY6" fmla="*/ 27709 h 581891"/>
              <a:gd name="connsiteX7" fmla="*/ 831272 w 831272"/>
              <a:gd name="connsiteY7" fmla="*/ 0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272" h="581891">
                <a:moveTo>
                  <a:pt x="0" y="581891"/>
                </a:moveTo>
                <a:cubicBezTo>
                  <a:pt x="102754" y="559954"/>
                  <a:pt x="205509" y="538018"/>
                  <a:pt x="263236" y="498763"/>
                </a:cubicBezTo>
                <a:cubicBezTo>
                  <a:pt x="320963" y="459508"/>
                  <a:pt x="295563" y="404090"/>
                  <a:pt x="346363" y="346363"/>
                </a:cubicBezTo>
                <a:cubicBezTo>
                  <a:pt x="397163" y="288636"/>
                  <a:pt x="568036" y="152400"/>
                  <a:pt x="568036" y="152400"/>
                </a:cubicBezTo>
                <a:lnTo>
                  <a:pt x="568036" y="152400"/>
                </a:lnTo>
                <a:cubicBezTo>
                  <a:pt x="577272" y="140855"/>
                  <a:pt x="586509" y="103909"/>
                  <a:pt x="623454" y="83127"/>
                </a:cubicBezTo>
                <a:cubicBezTo>
                  <a:pt x="660399" y="62345"/>
                  <a:pt x="755073" y="41563"/>
                  <a:pt x="789709" y="27709"/>
                </a:cubicBezTo>
                <a:cubicBezTo>
                  <a:pt x="824345" y="13855"/>
                  <a:pt x="827808" y="6927"/>
                  <a:pt x="831272" y="0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3581400" y="5562600"/>
            <a:ext cx="540328" cy="526472"/>
          </a:xfrm>
          <a:custGeom>
            <a:avLst/>
            <a:gdLst>
              <a:gd name="connsiteX0" fmla="*/ 0 w 540328"/>
              <a:gd name="connsiteY0" fmla="*/ 526472 h 526472"/>
              <a:gd name="connsiteX1" fmla="*/ 290946 w 540328"/>
              <a:gd name="connsiteY1" fmla="*/ 207818 h 526472"/>
              <a:gd name="connsiteX2" fmla="*/ 540328 w 540328"/>
              <a:gd name="connsiteY2" fmla="*/ 0 h 526472"/>
              <a:gd name="connsiteX3" fmla="*/ 540328 w 540328"/>
              <a:gd name="connsiteY3" fmla="*/ 0 h 526472"/>
              <a:gd name="connsiteX4" fmla="*/ 540328 w 540328"/>
              <a:gd name="connsiteY4" fmla="*/ 0 h 52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328" h="526472">
                <a:moveTo>
                  <a:pt x="0" y="526472"/>
                </a:moveTo>
                <a:cubicBezTo>
                  <a:pt x="100445" y="411017"/>
                  <a:pt x="200891" y="295563"/>
                  <a:pt x="290946" y="207818"/>
                </a:cubicBezTo>
                <a:cubicBezTo>
                  <a:pt x="381001" y="120073"/>
                  <a:pt x="540328" y="0"/>
                  <a:pt x="540328" y="0"/>
                </a:cubicBezTo>
                <a:lnTo>
                  <a:pt x="540328" y="0"/>
                </a:lnTo>
                <a:lnTo>
                  <a:pt x="540328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3810000" y="57150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114800" y="54864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Arrow Connector 80"/>
          <p:cNvCxnSpPr>
            <a:endCxn id="72" idx="7"/>
          </p:cNvCxnSpPr>
          <p:nvPr/>
        </p:nvCxnSpPr>
        <p:spPr>
          <a:xfrm rot="16200000" flipH="1">
            <a:off x="3113040" y="4964158"/>
            <a:ext cx="1458960" cy="65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429000" y="4114800"/>
            <a:ext cx="27959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he goes across the Mason-Dixon line</a:t>
            </a:r>
            <a:endParaRPr lang="en-US" sz="1050" dirty="0"/>
          </a:p>
        </p:txBody>
      </p:sp>
      <p:cxnSp>
        <p:nvCxnSpPr>
          <p:cNvPr id="89" name="Straight Arrow Connector 88"/>
          <p:cNvCxnSpPr>
            <a:endCxn id="74" idx="0"/>
          </p:cNvCxnSpPr>
          <p:nvPr/>
        </p:nvCxnSpPr>
        <p:spPr>
          <a:xfrm rot="16200000" flipH="1">
            <a:off x="3600450" y="4933950"/>
            <a:ext cx="10668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505200" y="4267200"/>
            <a:ext cx="21948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they are planning the strike</a:t>
            </a:r>
            <a:endParaRPr lang="en-US" sz="1050" dirty="0"/>
          </a:p>
        </p:txBody>
      </p:sp>
      <p:sp>
        <p:nvSpPr>
          <p:cNvPr id="92" name="Rectangle 91"/>
          <p:cNvSpPr/>
          <p:nvPr/>
        </p:nvSpPr>
        <p:spPr>
          <a:xfrm rot="5400000">
            <a:off x="5433058" y="2907121"/>
            <a:ext cx="658368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Students on 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Strike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0" y="64770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Maiya Kondratieff 5/M 10-22-09</a:t>
            </a:r>
            <a:endParaRPr lang="en-US" sz="2000" b="1" dirty="0"/>
          </a:p>
        </p:txBody>
      </p:sp>
      <p:sp>
        <p:nvSpPr>
          <p:cNvPr id="95" name="Freeform 94"/>
          <p:cNvSpPr/>
          <p:nvPr/>
        </p:nvSpPr>
        <p:spPr>
          <a:xfrm>
            <a:off x="1787236" y="734291"/>
            <a:ext cx="263237" cy="110836"/>
          </a:xfrm>
          <a:custGeom>
            <a:avLst/>
            <a:gdLst>
              <a:gd name="connsiteX0" fmla="*/ 0 w 263237"/>
              <a:gd name="connsiteY0" fmla="*/ 110836 h 110836"/>
              <a:gd name="connsiteX1" fmla="*/ 263237 w 263237"/>
              <a:gd name="connsiteY1" fmla="*/ 0 h 110836"/>
              <a:gd name="connsiteX2" fmla="*/ 263237 w 263237"/>
              <a:gd name="connsiteY2" fmla="*/ 0 h 110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237" h="110836">
                <a:moveTo>
                  <a:pt x="0" y="110836"/>
                </a:moveTo>
                <a:lnTo>
                  <a:pt x="263237" y="0"/>
                </a:lnTo>
                <a:lnTo>
                  <a:pt x="263237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685800"/>
            <a:ext cx="76200" cy="76200"/>
          </a:xfrm>
          <a:prstGeom prst="ellipse">
            <a:avLst/>
          </a:prstGeom>
          <a:solidFill>
            <a:srgbClr val="00B050"/>
          </a:solidFill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/>
          <p:cNvCxnSpPr>
            <a:endCxn id="42" idx="6"/>
          </p:cNvCxnSpPr>
          <p:nvPr/>
        </p:nvCxnSpPr>
        <p:spPr>
          <a:xfrm rot="10800000" flipV="1">
            <a:off x="2057400" y="533400"/>
            <a:ext cx="30480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676400" y="381000"/>
            <a:ext cx="179728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When the strike happened </a:t>
            </a:r>
            <a:endParaRPr lang="en-US" sz="1050" dirty="0"/>
          </a:p>
        </p:txBody>
      </p:sp>
      <p:sp>
        <p:nvSpPr>
          <p:cNvPr id="100" name="12-Point Star 99"/>
          <p:cNvSpPr/>
          <p:nvPr/>
        </p:nvSpPr>
        <p:spPr>
          <a:xfrm>
            <a:off x="0" y="838200"/>
            <a:ext cx="152400" cy="152400"/>
          </a:xfrm>
          <a:prstGeom prst="star12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12-Point Star 100"/>
          <p:cNvSpPr/>
          <p:nvPr/>
        </p:nvSpPr>
        <p:spPr>
          <a:xfrm>
            <a:off x="6858000" y="6705600"/>
            <a:ext cx="152400" cy="152400"/>
          </a:xfrm>
          <a:prstGeom prst="star12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12-Point Star 101"/>
          <p:cNvSpPr/>
          <p:nvPr/>
        </p:nvSpPr>
        <p:spPr>
          <a:xfrm>
            <a:off x="2590800" y="1981200"/>
            <a:ext cx="152400" cy="152400"/>
          </a:xfrm>
          <a:prstGeom prst="star12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6934200" y="6604084"/>
            <a:ext cx="12955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= only part of story</a:t>
            </a:r>
            <a:endParaRPr lang="en-US" sz="1050" dirty="0"/>
          </a:p>
        </p:txBody>
      </p:sp>
      <p:sp>
        <p:nvSpPr>
          <p:cNvPr id="104" name="TextBox 103"/>
          <p:cNvSpPr txBox="1"/>
          <p:nvPr/>
        </p:nvSpPr>
        <p:spPr>
          <a:xfrm>
            <a:off x="-152400" y="1219200"/>
            <a:ext cx="9605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7030A0"/>
                </a:solidFill>
              </a:rPr>
              <a:t>  </a:t>
            </a:r>
            <a:r>
              <a:rPr lang="en-US" sz="1050" b="1" u="sng" dirty="0" smtClean="0">
                <a:solidFill>
                  <a:srgbClr val="7030A0"/>
                </a:solidFill>
              </a:rPr>
              <a:t>To page 70</a:t>
            </a:r>
            <a:endParaRPr lang="en-US" sz="1050" b="1" u="sng" dirty="0">
              <a:solidFill>
                <a:srgbClr val="7030A0"/>
              </a:solidFill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3505200" y="2396836"/>
            <a:ext cx="1750291" cy="1205346"/>
          </a:xfrm>
          <a:custGeom>
            <a:avLst/>
            <a:gdLst>
              <a:gd name="connsiteX0" fmla="*/ 0 w 1750291"/>
              <a:gd name="connsiteY0" fmla="*/ 1205346 h 1205346"/>
              <a:gd name="connsiteX1" fmla="*/ 277091 w 1750291"/>
              <a:gd name="connsiteY1" fmla="*/ 997528 h 1205346"/>
              <a:gd name="connsiteX2" fmla="*/ 623455 w 1750291"/>
              <a:gd name="connsiteY2" fmla="*/ 817419 h 1205346"/>
              <a:gd name="connsiteX3" fmla="*/ 831273 w 1750291"/>
              <a:gd name="connsiteY3" fmla="*/ 595746 h 1205346"/>
              <a:gd name="connsiteX4" fmla="*/ 1094509 w 1750291"/>
              <a:gd name="connsiteY4" fmla="*/ 429491 h 1205346"/>
              <a:gd name="connsiteX5" fmla="*/ 1537855 w 1750291"/>
              <a:gd name="connsiteY5" fmla="*/ 193964 h 1205346"/>
              <a:gd name="connsiteX6" fmla="*/ 1717964 w 1750291"/>
              <a:gd name="connsiteY6" fmla="*/ 27709 h 1205346"/>
              <a:gd name="connsiteX7" fmla="*/ 1731818 w 1750291"/>
              <a:gd name="connsiteY7" fmla="*/ 27709 h 1205346"/>
              <a:gd name="connsiteX8" fmla="*/ 1704109 w 1750291"/>
              <a:gd name="connsiteY8" fmla="*/ 13855 h 120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0291" h="1205346">
                <a:moveTo>
                  <a:pt x="0" y="1205346"/>
                </a:moveTo>
                <a:cubicBezTo>
                  <a:pt x="86591" y="1133764"/>
                  <a:pt x="173182" y="1062182"/>
                  <a:pt x="277091" y="997528"/>
                </a:cubicBezTo>
                <a:cubicBezTo>
                  <a:pt x="381000" y="932874"/>
                  <a:pt x="531091" y="884383"/>
                  <a:pt x="623455" y="817419"/>
                </a:cubicBezTo>
                <a:cubicBezTo>
                  <a:pt x="715819" y="750455"/>
                  <a:pt x="752764" y="660401"/>
                  <a:pt x="831273" y="595746"/>
                </a:cubicBezTo>
                <a:cubicBezTo>
                  <a:pt x="909782" y="531091"/>
                  <a:pt x="976745" y="496455"/>
                  <a:pt x="1094509" y="429491"/>
                </a:cubicBezTo>
                <a:cubicBezTo>
                  <a:pt x="1212273" y="362527"/>
                  <a:pt x="1433946" y="260928"/>
                  <a:pt x="1537855" y="193964"/>
                </a:cubicBezTo>
                <a:cubicBezTo>
                  <a:pt x="1641764" y="127000"/>
                  <a:pt x="1685637" y="55418"/>
                  <a:pt x="1717964" y="27709"/>
                </a:cubicBezTo>
                <a:cubicBezTo>
                  <a:pt x="1750291" y="0"/>
                  <a:pt x="1734127" y="30018"/>
                  <a:pt x="1731818" y="27709"/>
                </a:cubicBezTo>
                <a:cubicBezTo>
                  <a:pt x="1729509" y="25400"/>
                  <a:pt x="1716809" y="19627"/>
                  <a:pt x="1704109" y="13855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reeform 95"/>
          <p:cNvSpPr/>
          <p:nvPr/>
        </p:nvSpPr>
        <p:spPr>
          <a:xfrm>
            <a:off x="3532909" y="665018"/>
            <a:ext cx="1773382" cy="1025237"/>
          </a:xfrm>
          <a:custGeom>
            <a:avLst/>
            <a:gdLst>
              <a:gd name="connsiteX0" fmla="*/ 0 w 1773382"/>
              <a:gd name="connsiteY0" fmla="*/ 1025237 h 1025237"/>
              <a:gd name="connsiteX1" fmla="*/ 457200 w 1773382"/>
              <a:gd name="connsiteY1" fmla="*/ 872837 h 1025237"/>
              <a:gd name="connsiteX2" fmla="*/ 1122218 w 1773382"/>
              <a:gd name="connsiteY2" fmla="*/ 512618 h 1025237"/>
              <a:gd name="connsiteX3" fmla="*/ 1773382 w 1773382"/>
              <a:gd name="connsiteY3" fmla="*/ 0 h 1025237"/>
              <a:gd name="connsiteX4" fmla="*/ 1773382 w 1773382"/>
              <a:gd name="connsiteY4" fmla="*/ 0 h 102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3382" h="1025237">
                <a:moveTo>
                  <a:pt x="0" y="1025237"/>
                </a:moveTo>
                <a:cubicBezTo>
                  <a:pt x="135082" y="991755"/>
                  <a:pt x="270164" y="958274"/>
                  <a:pt x="457200" y="872837"/>
                </a:cubicBezTo>
                <a:cubicBezTo>
                  <a:pt x="644236" y="787401"/>
                  <a:pt x="902854" y="658091"/>
                  <a:pt x="1122218" y="512618"/>
                </a:cubicBezTo>
                <a:cubicBezTo>
                  <a:pt x="1341582" y="367145"/>
                  <a:pt x="1773382" y="0"/>
                  <a:pt x="1773382" y="0"/>
                </a:cubicBezTo>
                <a:lnTo>
                  <a:pt x="1773382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4156364" y="5209309"/>
            <a:ext cx="309418" cy="290946"/>
          </a:xfrm>
          <a:custGeom>
            <a:avLst/>
            <a:gdLst>
              <a:gd name="connsiteX0" fmla="*/ 0 w 309418"/>
              <a:gd name="connsiteY0" fmla="*/ 290946 h 290946"/>
              <a:gd name="connsiteX1" fmla="*/ 263236 w 309418"/>
              <a:gd name="connsiteY1" fmla="*/ 41564 h 290946"/>
              <a:gd name="connsiteX2" fmla="*/ 277091 w 309418"/>
              <a:gd name="connsiteY2" fmla="*/ 41564 h 290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418" h="290946">
                <a:moveTo>
                  <a:pt x="0" y="290946"/>
                </a:moveTo>
                <a:cubicBezTo>
                  <a:pt x="87745" y="207819"/>
                  <a:pt x="217054" y="83128"/>
                  <a:pt x="263236" y="41564"/>
                </a:cubicBezTo>
                <a:cubicBezTo>
                  <a:pt x="309418" y="0"/>
                  <a:pt x="293254" y="20782"/>
                  <a:pt x="277091" y="41564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4038600" y="4419600"/>
            <a:ext cx="16706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When the strike happened</a:t>
            </a:r>
            <a:endParaRPr lang="en-US" sz="1000" dirty="0"/>
          </a:p>
        </p:txBody>
      </p:sp>
      <p:cxnSp>
        <p:nvCxnSpPr>
          <p:cNvPr id="107" name="Straight Arrow Connector 106"/>
          <p:cNvCxnSpPr>
            <a:endCxn id="71" idx="1"/>
          </p:cNvCxnSpPr>
          <p:nvPr/>
        </p:nvCxnSpPr>
        <p:spPr>
          <a:xfrm rot="16200000" flipH="1">
            <a:off x="4114799" y="4876799"/>
            <a:ext cx="620760" cy="11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Freeform 108"/>
          <p:cNvSpPr/>
          <p:nvPr/>
        </p:nvSpPr>
        <p:spPr>
          <a:xfrm>
            <a:off x="7578436" y="2396836"/>
            <a:ext cx="817419" cy="581891"/>
          </a:xfrm>
          <a:custGeom>
            <a:avLst/>
            <a:gdLst>
              <a:gd name="connsiteX0" fmla="*/ 0 w 817419"/>
              <a:gd name="connsiteY0" fmla="*/ 581891 h 581891"/>
              <a:gd name="connsiteX1" fmla="*/ 346364 w 817419"/>
              <a:gd name="connsiteY1" fmla="*/ 443346 h 581891"/>
              <a:gd name="connsiteX2" fmla="*/ 471055 w 817419"/>
              <a:gd name="connsiteY2" fmla="*/ 263237 h 581891"/>
              <a:gd name="connsiteX3" fmla="*/ 609600 w 817419"/>
              <a:gd name="connsiteY3" fmla="*/ 152400 h 581891"/>
              <a:gd name="connsiteX4" fmla="*/ 817419 w 817419"/>
              <a:gd name="connsiteY4" fmla="*/ 0 h 581891"/>
              <a:gd name="connsiteX5" fmla="*/ 817419 w 817419"/>
              <a:gd name="connsiteY5" fmla="*/ 0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419" h="581891">
                <a:moveTo>
                  <a:pt x="0" y="581891"/>
                </a:moveTo>
                <a:cubicBezTo>
                  <a:pt x="133927" y="539173"/>
                  <a:pt x="267855" y="496455"/>
                  <a:pt x="346364" y="443346"/>
                </a:cubicBezTo>
                <a:cubicBezTo>
                  <a:pt x="424873" y="390237"/>
                  <a:pt x="427182" y="311728"/>
                  <a:pt x="471055" y="263237"/>
                </a:cubicBezTo>
                <a:cubicBezTo>
                  <a:pt x="514928" y="214746"/>
                  <a:pt x="551873" y="196273"/>
                  <a:pt x="609600" y="152400"/>
                </a:cubicBezTo>
                <a:cubicBezTo>
                  <a:pt x="667327" y="108527"/>
                  <a:pt x="817419" y="0"/>
                  <a:pt x="817419" y="0"/>
                </a:cubicBezTo>
                <a:lnTo>
                  <a:pt x="817419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 110"/>
          <p:cNvSpPr/>
          <p:nvPr/>
        </p:nvSpPr>
        <p:spPr>
          <a:xfrm>
            <a:off x="6774873" y="4696691"/>
            <a:ext cx="1662545" cy="1191491"/>
          </a:xfrm>
          <a:custGeom>
            <a:avLst/>
            <a:gdLst>
              <a:gd name="connsiteX0" fmla="*/ 0 w 1662545"/>
              <a:gd name="connsiteY0" fmla="*/ 1191491 h 1191491"/>
              <a:gd name="connsiteX1" fmla="*/ 346363 w 1662545"/>
              <a:gd name="connsiteY1" fmla="*/ 1039091 h 1191491"/>
              <a:gd name="connsiteX2" fmla="*/ 540327 w 1662545"/>
              <a:gd name="connsiteY2" fmla="*/ 789709 h 1191491"/>
              <a:gd name="connsiteX3" fmla="*/ 720436 w 1662545"/>
              <a:gd name="connsiteY3" fmla="*/ 665018 h 1191491"/>
              <a:gd name="connsiteX4" fmla="*/ 969818 w 1662545"/>
              <a:gd name="connsiteY4" fmla="*/ 512618 h 1191491"/>
              <a:gd name="connsiteX5" fmla="*/ 1191491 w 1662545"/>
              <a:gd name="connsiteY5" fmla="*/ 318654 h 1191491"/>
              <a:gd name="connsiteX6" fmla="*/ 1454727 w 1662545"/>
              <a:gd name="connsiteY6" fmla="*/ 193964 h 1191491"/>
              <a:gd name="connsiteX7" fmla="*/ 1662545 w 1662545"/>
              <a:gd name="connsiteY7" fmla="*/ 0 h 1191491"/>
              <a:gd name="connsiteX8" fmla="*/ 1662545 w 1662545"/>
              <a:gd name="connsiteY8" fmla="*/ 0 h 1191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2545" h="1191491">
                <a:moveTo>
                  <a:pt x="0" y="1191491"/>
                </a:moveTo>
                <a:cubicBezTo>
                  <a:pt x="128154" y="1148773"/>
                  <a:pt x="256309" y="1106055"/>
                  <a:pt x="346363" y="1039091"/>
                </a:cubicBezTo>
                <a:cubicBezTo>
                  <a:pt x="436417" y="972127"/>
                  <a:pt x="477982" y="852054"/>
                  <a:pt x="540327" y="789709"/>
                </a:cubicBezTo>
                <a:cubicBezTo>
                  <a:pt x="602672" y="727364"/>
                  <a:pt x="648854" y="711200"/>
                  <a:pt x="720436" y="665018"/>
                </a:cubicBezTo>
                <a:cubicBezTo>
                  <a:pt x="792018" y="618836"/>
                  <a:pt x="891309" y="570345"/>
                  <a:pt x="969818" y="512618"/>
                </a:cubicBezTo>
                <a:cubicBezTo>
                  <a:pt x="1048327" y="454891"/>
                  <a:pt x="1110673" y="371763"/>
                  <a:pt x="1191491" y="318654"/>
                </a:cubicBezTo>
                <a:cubicBezTo>
                  <a:pt x="1272309" y="265545"/>
                  <a:pt x="1376218" y="247073"/>
                  <a:pt x="1454727" y="193964"/>
                </a:cubicBezTo>
                <a:cubicBezTo>
                  <a:pt x="1533236" y="140855"/>
                  <a:pt x="1662545" y="0"/>
                  <a:pt x="1662545" y="0"/>
                </a:cubicBezTo>
                <a:lnTo>
                  <a:pt x="1662545" y="0"/>
                </a:ln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0" y="4114800"/>
            <a:ext cx="3585035" cy="2438400"/>
            <a:chOff x="152400" y="-228600"/>
            <a:chExt cx="3585035" cy="2438400"/>
          </a:xfrm>
        </p:grpSpPr>
        <p:sp>
          <p:nvSpPr>
            <p:cNvPr id="112" name="TextBox 111"/>
            <p:cNvSpPr txBox="1"/>
            <p:nvPr/>
          </p:nvSpPr>
          <p:spPr>
            <a:xfrm>
              <a:off x="228600" y="762000"/>
              <a:ext cx="5334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Hard work</a:t>
              </a:r>
              <a:endParaRPr lang="en-US" sz="1050" dirty="0"/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775855" y="1385455"/>
              <a:ext cx="249381" cy="207818"/>
            </a:xfrm>
            <a:custGeom>
              <a:avLst/>
              <a:gdLst>
                <a:gd name="connsiteX0" fmla="*/ 0 w 249381"/>
                <a:gd name="connsiteY0" fmla="*/ 207818 h 207818"/>
                <a:gd name="connsiteX1" fmla="*/ 249381 w 249381"/>
                <a:gd name="connsiteY1" fmla="*/ 0 h 207818"/>
                <a:gd name="connsiteX2" fmla="*/ 249381 w 249381"/>
                <a:gd name="connsiteY2" fmla="*/ 0 h 20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9381" h="207818">
                  <a:moveTo>
                    <a:pt x="0" y="207818"/>
                  </a:moveTo>
                  <a:lnTo>
                    <a:pt x="249381" y="0"/>
                  </a:lnTo>
                  <a:lnTo>
                    <a:pt x="249381" y="0"/>
                  </a:lnTo>
                </a:path>
              </a:pathLst>
            </a:cu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990600" y="1371600"/>
              <a:ext cx="76200" cy="76200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52400" y="-228600"/>
              <a:ext cx="358503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  When </a:t>
              </a:r>
              <a:r>
                <a:rPr lang="en-US" sz="1050" dirty="0" smtClean="0"/>
                <a:t>the strike committee met with different </a:t>
              </a:r>
              <a:r>
                <a:rPr lang="en-US" sz="1050" dirty="0" smtClean="0"/>
                <a:t> people            white </a:t>
              </a:r>
              <a:r>
                <a:rPr lang="en-US" sz="1050" dirty="0" smtClean="0"/>
                <a:t>&amp; black</a:t>
              </a:r>
              <a:endParaRPr lang="en-US" sz="1050" dirty="0"/>
            </a:p>
          </p:txBody>
        </p:sp>
        <p:sp>
          <p:nvSpPr>
            <p:cNvPr id="116" name="Freeform 115"/>
            <p:cNvSpPr/>
            <p:nvPr/>
          </p:nvSpPr>
          <p:spPr>
            <a:xfrm>
              <a:off x="1025236" y="1094509"/>
              <a:ext cx="429491" cy="318655"/>
            </a:xfrm>
            <a:custGeom>
              <a:avLst/>
              <a:gdLst>
                <a:gd name="connsiteX0" fmla="*/ 0 w 429491"/>
                <a:gd name="connsiteY0" fmla="*/ 318655 h 318655"/>
                <a:gd name="connsiteX1" fmla="*/ 429491 w 429491"/>
                <a:gd name="connsiteY1" fmla="*/ 0 h 318655"/>
                <a:gd name="connsiteX2" fmla="*/ 429491 w 429491"/>
                <a:gd name="connsiteY2" fmla="*/ 0 h 31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9491" h="318655">
                  <a:moveTo>
                    <a:pt x="0" y="318655"/>
                  </a:moveTo>
                  <a:lnTo>
                    <a:pt x="429491" y="0"/>
                  </a:lnTo>
                  <a:lnTo>
                    <a:pt x="429491" y="0"/>
                  </a:lnTo>
                </a:path>
              </a:pathLst>
            </a:cu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1447800" y="990600"/>
              <a:ext cx="76200" cy="76200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2590800" y="2133600"/>
              <a:ext cx="76200" cy="76200"/>
            </a:xfrm>
            <a:prstGeom prst="ellipse">
              <a:avLst/>
            </a:prstGeom>
            <a:solidFill>
              <a:srgbClr val="00B050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38200" y="152400"/>
              <a:ext cx="190148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When they made the petition</a:t>
              </a:r>
              <a:endParaRPr lang="en-US" sz="1050" dirty="0"/>
            </a:p>
          </p:txBody>
        </p:sp>
        <p:sp>
          <p:nvSpPr>
            <p:cNvPr id="120" name="12-Point Star 119"/>
            <p:cNvSpPr/>
            <p:nvPr/>
          </p:nvSpPr>
          <p:spPr>
            <a:xfrm>
              <a:off x="152400" y="762000"/>
              <a:ext cx="152400" cy="152400"/>
            </a:xfrm>
            <a:prstGeom prst="star12">
              <a:avLst/>
            </a:prstGeom>
            <a:solidFill>
              <a:srgbClr val="FF00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52400" y="1219200"/>
              <a:ext cx="762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u="sng" dirty="0" smtClean="0">
                  <a:solidFill>
                    <a:srgbClr val="7030A0"/>
                  </a:solidFill>
                </a:rPr>
                <a:t>Passed page 70</a:t>
              </a:r>
              <a:endParaRPr lang="en-US" sz="1050" b="1" u="sng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85800" y="4419599"/>
            <a:ext cx="674641" cy="1306559"/>
            <a:chOff x="914400" y="152399"/>
            <a:chExt cx="674641" cy="1306559"/>
          </a:xfrm>
        </p:grpSpPr>
        <p:cxnSp>
          <p:nvCxnSpPr>
            <p:cNvPr id="123" name="Straight Arrow Connector 122"/>
            <p:cNvCxnSpPr>
              <a:endCxn id="114" idx="1"/>
            </p:cNvCxnSpPr>
            <p:nvPr/>
          </p:nvCxnSpPr>
          <p:spPr>
            <a:xfrm rot="16200000" flipH="1">
              <a:off x="342900" y="723899"/>
              <a:ext cx="1306559" cy="1635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endCxn id="117" idx="7"/>
            </p:cNvCxnSpPr>
            <p:nvPr/>
          </p:nvCxnSpPr>
          <p:spPr>
            <a:xfrm rot="16200000" flipH="1">
              <a:off x="1208041" y="696958"/>
              <a:ext cx="696959" cy="650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447800" y="19050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 rot="16200000">
            <a:off x="-188267" y="874068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 of schools desegregated</a:t>
            </a:r>
            <a:endParaRPr lang="en-US" sz="1200" dirty="0"/>
          </a:p>
        </p:txBody>
      </p:sp>
      <p:sp>
        <p:nvSpPr>
          <p:cNvPr id="66" name="Freeform 65"/>
          <p:cNvSpPr/>
          <p:nvPr/>
        </p:nvSpPr>
        <p:spPr>
          <a:xfrm>
            <a:off x="762000" y="581891"/>
            <a:ext cx="1759527" cy="1274618"/>
          </a:xfrm>
          <a:custGeom>
            <a:avLst/>
            <a:gdLst>
              <a:gd name="connsiteX0" fmla="*/ 0 w 1759527"/>
              <a:gd name="connsiteY0" fmla="*/ 1274618 h 1274618"/>
              <a:gd name="connsiteX1" fmla="*/ 277091 w 1759527"/>
              <a:gd name="connsiteY1" fmla="*/ 1080654 h 1274618"/>
              <a:gd name="connsiteX2" fmla="*/ 484909 w 1759527"/>
              <a:gd name="connsiteY2" fmla="*/ 997527 h 1274618"/>
              <a:gd name="connsiteX3" fmla="*/ 692727 w 1759527"/>
              <a:gd name="connsiteY3" fmla="*/ 831273 h 1274618"/>
              <a:gd name="connsiteX4" fmla="*/ 983673 w 1759527"/>
              <a:gd name="connsiteY4" fmla="*/ 734291 h 1274618"/>
              <a:gd name="connsiteX5" fmla="*/ 1149927 w 1759527"/>
              <a:gd name="connsiteY5" fmla="*/ 581891 h 1274618"/>
              <a:gd name="connsiteX6" fmla="*/ 1427018 w 1759527"/>
              <a:gd name="connsiteY6" fmla="*/ 387927 h 1274618"/>
              <a:gd name="connsiteX7" fmla="*/ 1759527 w 1759527"/>
              <a:gd name="connsiteY7" fmla="*/ 0 h 1274618"/>
              <a:gd name="connsiteX8" fmla="*/ 1759527 w 1759527"/>
              <a:gd name="connsiteY8" fmla="*/ 0 h 1274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9527" h="1274618">
                <a:moveTo>
                  <a:pt x="0" y="1274618"/>
                </a:moveTo>
                <a:cubicBezTo>
                  <a:pt x="98136" y="1200727"/>
                  <a:pt x="196273" y="1126836"/>
                  <a:pt x="277091" y="1080654"/>
                </a:cubicBezTo>
                <a:cubicBezTo>
                  <a:pt x="357909" y="1034472"/>
                  <a:pt x="415636" y="1039091"/>
                  <a:pt x="484909" y="997527"/>
                </a:cubicBezTo>
                <a:cubicBezTo>
                  <a:pt x="554182" y="955963"/>
                  <a:pt x="609600" y="875146"/>
                  <a:pt x="692727" y="831273"/>
                </a:cubicBezTo>
                <a:cubicBezTo>
                  <a:pt x="775854" y="787400"/>
                  <a:pt x="907473" y="775855"/>
                  <a:pt x="983673" y="734291"/>
                </a:cubicBezTo>
                <a:cubicBezTo>
                  <a:pt x="1059873" y="692727"/>
                  <a:pt x="1076036" y="639618"/>
                  <a:pt x="1149927" y="581891"/>
                </a:cubicBezTo>
                <a:cubicBezTo>
                  <a:pt x="1223818" y="524164"/>
                  <a:pt x="1325418" y="484909"/>
                  <a:pt x="1427018" y="387927"/>
                </a:cubicBezTo>
                <a:cubicBezTo>
                  <a:pt x="1528618" y="290945"/>
                  <a:pt x="1759527" y="0"/>
                  <a:pt x="1759527" y="0"/>
                </a:cubicBezTo>
                <a:lnTo>
                  <a:pt x="1759527" y="0"/>
                </a:lnTo>
              </a:path>
            </a:pathLst>
          </a:custGeom>
          <a:solidFill>
            <a:schemeClr val="bg1"/>
          </a:solidFill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154</Words>
  <Application>Microsoft Office PowerPoint</Application>
  <PresentationFormat>On-screen Show (4:3)</PresentationFormat>
  <Paragraphs>38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Slide 1</vt:lpstr>
      <vt:lpstr>Slide 2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 User</dc:creator>
  <cp:lastModifiedBy>ITSUser</cp:lastModifiedBy>
  <cp:revision>19</cp:revision>
  <dcterms:created xsi:type="dcterms:W3CDTF">2007-09-06T14:28:54Z</dcterms:created>
  <dcterms:modified xsi:type="dcterms:W3CDTF">2009-11-03T18:38:07Z</dcterms:modified>
</cp:coreProperties>
</file>