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8" r:id="rId3"/>
    <p:sldId id="257" r:id="rId4"/>
    <p:sldId id="259" r:id="rId5"/>
    <p:sldId id="260" r:id="rId6"/>
    <p:sldId id="261" r:id="rId7"/>
    <p:sldId id="262" r:id="rId8"/>
    <p:sldId id="263" r:id="rId9"/>
    <p:sldId id="264" r:id="rId10"/>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014" autoAdjust="0"/>
    <p:restoredTop sz="94660"/>
  </p:normalViewPr>
  <p:slideViewPr>
    <p:cSldViewPr>
      <p:cViewPr varScale="1">
        <p:scale>
          <a:sx n="66" d="100"/>
          <a:sy n="66" d="100"/>
        </p:scale>
        <p:origin x="-2136" y="-96"/>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374C514-193C-485C-80F0-494EDCA02FA6}" type="datetimeFigureOut">
              <a:rPr lang="en-US" smtClean="0"/>
              <a:t>5/13/2009</a:t>
            </a:fld>
            <a:endParaRPr lang="en-US" dirty="0"/>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5B5BF0-E622-404E-9492-D297245DFFDA}" type="slidenum">
              <a:rPr lang="en-US" smtClean="0"/>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3125" y="685800"/>
            <a:ext cx="257175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95B5BF0-E622-404E-9492-D297245DFFDA}" type="slidenum">
              <a:rPr lang="en-US" smtClean="0"/>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95B5BF0-E622-404E-9492-D297245DFFDA}" type="slidenum">
              <a:rPr lang="en-US" smtClean="0"/>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95B5BF0-E622-404E-9492-D297245DFFDA}" type="slidenum">
              <a:rPr lang="en-US" smtClean="0"/>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95B5BF0-E622-404E-9492-D297245DFFDA}" type="slidenum">
              <a:rPr lang="en-US" smtClean="0"/>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95B5BF0-E622-404E-9492-D297245DFFDA}" type="slidenum">
              <a:rPr lang="en-US" smtClean="0"/>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95B5BF0-E622-404E-9492-D297245DFFDA}" type="slidenum">
              <a:rPr lang="en-US" smtClean="0"/>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95B5BF0-E622-404E-9492-D297245DFFDA}" type="slidenum">
              <a:rPr lang="en-US" smtClean="0"/>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95B5BF0-E622-404E-9492-D297245DFFDA}" type="slidenum">
              <a:rPr lang="en-US" smtClean="0"/>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95B5BF0-E622-404E-9492-D297245DFFDA}" type="slidenum">
              <a:rPr lang="en-US" smtClean="0"/>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81FE191-48D6-4314-961E-4259A510FD72}" type="datetimeFigureOut">
              <a:rPr lang="en-US" smtClean="0"/>
              <a:t>5/13/2009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5EA1884-497D-4E72-B575-5946361B472A}"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1FE191-48D6-4314-961E-4259A510FD72}" type="datetimeFigureOut">
              <a:rPr lang="en-US" smtClean="0"/>
              <a:t>5/13/2009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5EA1884-497D-4E72-B575-5946361B472A}"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1FE191-48D6-4314-961E-4259A510FD72}" type="datetimeFigureOut">
              <a:rPr lang="en-US" smtClean="0"/>
              <a:t>5/13/2009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5EA1884-497D-4E72-B575-5946361B472A}"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1FE191-48D6-4314-961E-4259A510FD72}" type="datetimeFigureOut">
              <a:rPr lang="en-US" smtClean="0"/>
              <a:t>5/13/2009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5EA1884-497D-4E72-B575-5946361B472A}"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81FE191-48D6-4314-961E-4259A510FD72}" type="datetimeFigureOut">
              <a:rPr lang="en-US" smtClean="0"/>
              <a:t>5/13/2009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5EA1884-497D-4E72-B575-5946361B472A}"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81FE191-48D6-4314-961E-4259A510FD72}" type="datetimeFigureOut">
              <a:rPr lang="en-US" smtClean="0"/>
              <a:t>5/13/2009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5EA1884-497D-4E72-B575-5946361B472A}"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81FE191-48D6-4314-961E-4259A510FD72}" type="datetimeFigureOut">
              <a:rPr lang="en-US" smtClean="0"/>
              <a:t>5/13/2009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5EA1884-497D-4E72-B575-5946361B472A}"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81FE191-48D6-4314-961E-4259A510FD72}" type="datetimeFigureOut">
              <a:rPr lang="en-US" smtClean="0"/>
              <a:t>5/13/2009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5EA1884-497D-4E72-B575-5946361B472A}"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FE191-48D6-4314-961E-4259A510FD72}" type="datetimeFigureOut">
              <a:rPr lang="en-US" smtClean="0"/>
              <a:t>5/13/2009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5EA1884-497D-4E72-B575-5946361B472A}"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1FE191-48D6-4314-961E-4259A510FD72}" type="datetimeFigureOut">
              <a:rPr lang="en-US" smtClean="0"/>
              <a:t>5/13/2009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5EA1884-497D-4E72-B575-5946361B472A}"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1FE191-48D6-4314-961E-4259A510FD72}" type="datetimeFigureOut">
              <a:rPr lang="en-US" smtClean="0"/>
              <a:t>5/13/2009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5EA1884-497D-4E72-B575-5946361B472A}"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881FE191-48D6-4314-961E-4259A510FD72}" type="datetimeFigureOut">
              <a:rPr lang="en-US" smtClean="0"/>
              <a:t>5/13/2009</a:t>
            </a:fld>
            <a:endParaRPr lang="en-US" dirty="0"/>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E5EA1884-497D-4E72-B575-5946361B472A}"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images.google.com/imgres?imgurl=http://dansemacabre.files.wordpress.com/2009/04/earth222222222.jpg&amp;imgrefurl=http://dansemacabre.wordpress.com/&amp;usg=__jtj0zP7cRSOUw593ezIgcJoYGEI=&amp;h=300&amp;w=300&amp;sz=83&amp;hl=en&amp;start=2&amp;tbnid=I1KHCb5NSOFT9M:&amp;tbnh=116&amp;tbnw=116&amp;prev=/images%3Fq%3Dearth%26gbv%3D2%26hl%3Den%26safe%3Dactive"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hyperlink" Target="http://images.google.com/imgres?imgurl=http://www.philarmh.org/files/images/recycle.jpg&amp;imgrefurl=http://www.philarmh.org/recycle-ronald-0&amp;usg=__bvT_ZCDo3m7lWhTHYHc0udClO-k=&amp;h=490&amp;w=495&amp;sz=18&amp;hl=en&amp;start=5&amp;tbnid=Moe1wzxd8zxJJM:&amp;tbnh=129&amp;tbnw=130&amp;prev=/images%3Fq%3Drecycle%26gbv%3D2%26hl%3Den%26safe%3Dactive" TargetMode="External"/><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images.google.com/imgres?imgurl=http://www.liquidsculpture.com/images/water/water-drop.jpg&amp;imgrefurl=http://www.liquidsculpture.com/&amp;usg=__DtyJx5UgmWELvrdBKUf-rgXkuMQ=&amp;h=515&amp;w=630&amp;sz=40&amp;hl=en&amp;start=1&amp;tbnid=px1ZCzRhlGhfHM:&amp;tbnh=112&amp;tbnw=137&amp;prev=/images%3Fq%3Dwater%26gbv%3D2%26hl%3Den%26safe%3Dactive"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hyperlink" Target="http://images.google.com/imgres?imgurl=http://www.raphaelk.co.uk/web%2520pics/Netherlands/first/vending%2520machine.jpg&amp;imgrefurl=http://casualcausality.wordpress.com/2008/01/28/&amp;usg=__OAlC5d9z5Y4QuRJIFVbGccLjCnU=&amp;h=936&amp;w=633&amp;sz=99&amp;hl=en&amp;start=6&amp;tbnid=gRu5DchMklRjDM:&amp;tbnh=148&amp;tbnw=100&amp;prev=/images%3Fq%3DVending%2Bmachine%26gbv%3D2%26hl%3Den%26safe%3Dactive"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hyperlink" Target="http://images.google.com/imgres?imgurl=http://image.examiner.com/images/blog/wysiwyg/image/earth.jpg&amp;imgrefurl=http://www.examiner.com/x-5784-Laurel-Community-Volunteer-Examiner~y2009m4d22-Earth-Day--Cheers-to-clean-water&amp;usg=__ef6J4TqLsGJsRbxR_CNy0C1N0Wo=&amp;h=495&amp;w=495&amp;sz=58&amp;hl=en&amp;start=13&amp;tbnid=UvYaRCKrDbJmqM:&amp;tbnh=130&amp;tbnw=130&amp;prev=/images%3Fq%3DEarth%2Bwith%2Ba%2Bhome%26gbv%3D2%26hl%3Den%26safe%3Dactive"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hyperlink" Target="http://images.google.com/imgres?imgurl=http://rlv.zcache.com/sad_smiley_face_sticker-p217774899544360571qjcl_400.jpg&amp;imgrefurl=http://www.zazzle.co.uk/sad_smiley_face_sticker-217774899544360571&amp;usg=__GkZa82jGIAfxp1XLJtbJ1cFB1mM=&amp;h=400&amp;w=400&amp;sz=18&amp;hl=en&amp;start=12&amp;tbnid=0DjTuCJPkkuyhM:&amp;tbnh=124&amp;tbnw=124&amp;prev=/images%3Fq%3Dsad%2Bsmile%2Bface%26gbv%3D2%26hl%3Den%26safe%3Dactive"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hyperlink" Target="http://images.google.com/imgres?imgurl=http://www.thewip.net/contributors/peace-sign.jpg&amp;imgrefurl=http://www.thewip.net/contributors/the_world/&amp;usg=__oAPQA6lbBwVjXW02aoebJ-F_cDQ=&amp;h=293&amp;w=300&amp;sz=15&amp;hl=en&amp;start=2&amp;tbnid=qDhGIMRzZZlO8M:&amp;tbnh=113&amp;tbnw=116&amp;prev=/images%3Fq%3Dpeace%26gbv%3D2%26hl%3Den%26safe%3Dactive" TargetMode="Externa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14400" y="838200"/>
            <a:ext cx="4800600" cy="2336800"/>
          </a:xfrm>
        </p:spPr>
        <p:txBody>
          <a:bodyPr>
            <a:normAutofit/>
          </a:bodyPr>
          <a:lstStyle/>
          <a:p>
            <a:r>
              <a:rPr lang="en-US" sz="9600" dirty="0" smtClean="0">
                <a:solidFill>
                  <a:schemeClr val="bg2">
                    <a:lumMod val="75000"/>
                  </a:schemeClr>
                </a:solidFill>
                <a:latin typeface="Showcard Gothic" pitchFamily="82" charset="0"/>
              </a:rPr>
              <a:t>E</a:t>
            </a:r>
            <a:r>
              <a:rPr lang="en-US" sz="9600" dirty="0" smtClean="0">
                <a:solidFill>
                  <a:srgbClr val="00B050"/>
                </a:solidFill>
                <a:latin typeface="Showcard Gothic" pitchFamily="82" charset="0"/>
              </a:rPr>
              <a:t>A</a:t>
            </a:r>
            <a:r>
              <a:rPr lang="en-US" sz="9600" dirty="0" smtClean="0">
                <a:solidFill>
                  <a:schemeClr val="accent3">
                    <a:lumMod val="60000"/>
                    <a:lumOff val="40000"/>
                  </a:schemeClr>
                </a:solidFill>
                <a:latin typeface="Showcard Gothic" pitchFamily="82" charset="0"/>
              </a:rPr>
              <a:t>R</a:t>
            </a:r>
            <a:r>
              <a:rPr lang="en-US" sz="9600" dirty="0" smtClean="0">
                <a:solidFill>
                  <a:srgbClr val="00B0F0"/>
                </a:solidFill>
                <a:latin typeface="Showcard Gothic" pitchFamily="82" charset="0"/>
              </a:rPr>
              <a:t>T</a:t>
            </a:r>
            <a:r>
              <a:rPr lang="en-US" sz="9600" dirty="0" smtClean="0">
                <a:solidFill>
                  <a:schemeClr val="tx2">
                    <a:lumMod val="60000"/>
                    <a:lumOff val="40000"/>
                  </a:schemeClr>
                </a:solidFill>
                <a:latin typeface="Showcard Gothic" pitchFamily="82" charset="0"/>
              </a:rPr>
              <a:t>H</a:t>
            </a:r>
            <a:endParaRPr lang="en-US" sz="9600" dirty="0">
              <a:solidFill>
                <a:schemeClr val="tx2">
                  <a:lumMod val="60000"/>
                  <a:lumOff val="40000"/>
                </a:schemeClr>
              </a:solidFill>
              <a:latin typeface="Showcard Gothic" pitchFamily="82" charset="0"/>
            </a:endParaRPr>
          </a:p>
        </p:txBody>
      </p:sp>
      <p:pic>
        <p:nvPicPr>
          <p:cNvPr id="13314" name="Picture 2" descr="http://tbn3.google.com/images?q=tbn:I1KHCb5NSOFT9M:http://dansemacabre.files.wordpress.com/2009/04/earth222222222.jpg">
            <a:hlinkClick r:id="rId3"/>
          </p:cNvPr>
          <p:cNvPicPr>
            <a:picLocks noChangeAspect="1" noChangeArrowheads="1"/>
          </p:cNvPicPr>
          <p:nvPr/>
        </p:nvPicPr>
        <p:blipFill>
          <a:blip r:embed="rId4"/>
          <a:srcRect/>
          <a:stretch>
            <a:fillRect/>
          </a:stretch>
        </p:blipFill>
        <p:spPr bwMode="auto">
          <a:xfrm>
            <a:off x="2133600" y="3276600"/>
            <a:ext cx="2286000" cy="2286002"/>
          </a:xfrm>
          <a:prstGeom prst="rect">
            <a:avLst/>
          </a:prstGeom>
          <a:noFill/>
        </p:spPr>
      </p:pic>
      <p:pic>
        <p:nvPicPr>
          <p:cNvPr id="13316" name="Picture 4" descr="http://tbn1.google.com/images?q=tbn:Moe1wzxd8zxJJM:http://www.philarmh.org/files/images/recycle.jpg">
            <a:hlinkClick r:id="rId5"/>
          </p:cNvPr>
          <p:cNvPicPr>
            <a:picLocks noChangeAspect="1" noChangeArrowheads="1"/>
          </p:cNvPicPr>
          <p:nvPr/>
        </p:nvPicPr>
        <p:blipFill>
          <a:blip r:embed="rId6"/>
          <a:srcRect/>
          <a:stretch>
            <a:fillRect/>
          </a:stretch>
        </p:blipFill>
        <p:spPr bwMode="auto">
          <a:xfrm>
            <a:off x="304800" y="3733800"/>
            <a:ext cx="1524000" cy="1510939"/>
          </a:xfrm>
          <a:prstGeom prst="rect">
            <a:avLst/>
          </a:prstGeom>
          <a:noFill/>
        </p:spPr>
      </p:pic>
      <p:pic>
        <p:nvPicPr>
          <p:cNvPr id="13318" name="Picture 6" descr="http://tbn1.google.com/images?q=tbn:Moe1wzxd8zxJJM:http://www.philarmh.org/files/images/recycle.jpg">
            <a:hlinkClick r:id="rId5"/>
          </p:cNvPr>
          <p:cNvPicPr>
            <a:picLocks noChangeAspect="1" noChangeArrowheads="1"/>
          </p:cNvPicPr>
          <p:nvPr/>
        </p:nvPicPr>
        <p:blipFill>
          <a:blip r:embed="rId6"/>
          <a:srcRect/>
          <a:stretch>
            <a:fillRect/>
          </a:stretch>
        </p:blipFill>
        <p:spPr bwMode="auto">
          <a:xfrm>
            <a:off x="4724400" y="3733800"/>
            <a:ext cx="1447800" cy="1435392"/>
          </a:xfrm>
          <a:prstGeom prst="rect">
            <a:avLst/>
          </a:prstGeom>
          <a:noFill/>
        </p:spPr>
      </p:pic>
      <p:sp>
        <p:nvSpPr>
          <p:cNvPr id="7" name="TextBox 6"/>
          <p:cNvSpPr txBox="1"/>
          <p:nvPr/>
        </p:nvSpPr>
        <p:spPr>
          <a:xfrm>
            <a:off x="1828800" y="6629400"/>
            <a:ext cx="4419600" cy="646331"/>
          </a:xfrm>
          <a:prstGeom prst="rect">
            <a:avLst/>
          </a:prstGeom>
          <a:noFill/>
        </p:spPr>
        <p:txBody>
          <a:bodyPr wrap="square" rtlCol="0">
            <a:spAutoFit/>
          </a:bodyPr>
          <a:lstStyle/>
          <a:p>
            <a:r>
              <a:rPr lang="en-US" sz="3600" dirty="0" smtClean="0">
                <a:solidFill>
                  <a:schemeClr val="tx2">
                    <a:lumMod val="60000"/>
                    <a:lumOff val="40000"/>
                  </a:schemeClr>
                </a:solidFill>
              </a:rPr>
              <a:t>By: Erinn Shea</a:t>
            </a:r>
            <a:endParaRPr lang="en-US" sz="3600" dirty="0">
              <a:solidFill>
                <a:schemeClr val="tx2">
                  <a:lumMod val="60000"/>
                  <a:lumOff val="40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2">
                    <a:lumMod val="50000"/>
                  </a:schemeClr>
                </a:solidFill>
                <a:latin typeface="Showcard Gothic" pitchFamily="82" charset="0"/>
              </a:rPr>
              <a:t>TABLE OF CONTENTS</a:t>
            </a:r>
            <a:endParaRPr lang="en-US" dirty="0">
              <a:solidFill>
                <a:schemeClr val="bg2">
                  <a:lumMod val="50000"/>
                </a:schemeClr>
              </a:solidFill>
              <a:latin typeface="Showcard Gothic" pitchFamily="82" charset="0"/>
            </a:endParaRPr>
          </a:p>
        </p:txBody>
      </p:sp>
      <p:sp>
        <p:nvSpPr>
          <p:cNvPr id="3" name="Text Placeholder 2"/>
          <p:cNvSpPr>
            <a:spLocks noGrp="1"/>
          </p:cNvSpPr>
          <p:nvPr>
            <p:ph type="body" idx="1"/>
          </p:nvPr>
        </p:nvSpPr>
        <p:spPr/>
        <p:txBody>
          <a:bodyPr/>
          <a:lstStyle/>
          <a:p>
            <a:r>
              <a:rPr lang="en-US" dirty="0" smtClean="0">
                <a:solidFill>
                  <a:srgbClr val="00B050"/>
                </a:solidFill>
              </a:rPr>
              <a:t>Page Number</a:t>
            </a:r>
            <a:endParaRPr lang="en-US" dirty="0">
              <a:solidFill>
                <a:srgbClr val="00B050"/>
              </a:solidFill>
            </a:endParaRPr>
          </a:p>
        </p:txBody>
      </p:sp>
      <p:sp>
        <p:nvSpPr>
          <p:cNvPr id="4" name="Content Placeholder 3"/>
          <p:cNvSpPr>
            <a:spLocks noGrp="1"/>
          </p:cNvSpPr>
          <p:nvPr>
            <p:ph sz="half" idx="2"/>
          </p:nvPr>
        </p:nvSpPr>
        <p:spPr>
          <a:xfrm>
            <a:off x="304800" y="2895600"/>
            <a:ext cx="6248400" cy="5268384"/>
          </a:xfrm>
        </p:spPr>
        <p:txBody>
          <a:bodyPr/>
          <a:lstStyle/>
          <a:p>
            <a:pPr marL="457200" indent="-457200">
              <a:buFont typeface="+mj-lt"/>
              <a:buAutoNum type="arabicPeriod"/>
            </a:pPr>
            <a:r>
              <a:rPr lang="en-US" dirty="0" smtClean="0"/>
              <a:t>-----------------------------Pollution </a:t>
            </a:r>
          </a:p>
          <a:p>
            <a:pPr marL="457200" indent="-457200">
              <a:buFont typeface="+mj-lt"/>
              <a:buAutoNum type="arabicPeriod"/>
            </a:pPr>
            <a:r>
              <a:rPr lang="en-US" dirty="0" smtClean="0"/>
              <a:t>-----------------------------Now what </a:t>
            </a:r>
          </a:p>
          <a:p>
            <a:pPr marL="457200" indent="-457200">
              <a:buFont typeface="+mj-lt"/>
              <a:buAutoNum type="arabicPeriod"/>
            </a:pPr>
            <a:r>
              <a:rPr lang="en-US" dirty="0" smtClean="0"/>
              <a:t>-----------------------------Green…the new Black</a:t>
            </a:r>
          </a:p>
          <a:p>
            <a:pPr marL="457200" indent="-457200">
              <a:buFont typeface="+mj-lt"/>
              <a:buAutoNum type="arabicPeriod"/>
            </a:pPr>
            <a:r>
              <a:rPr lang="en-US" dirty="0" smtClean="0"/>
              <a:t>-----------------------------Water</a:t>
            </a:r>
          </a:p>
          <a:p>
            <a:pPr marL="457200" indent="-457200">
              <a:buFont typeface="+mj-lt"/>
              <a:buAutoNum type="arabicPeriod"/>
            </a:pPr>
            <a:r>
              <a:rPr lang="en-US" dirty="0" smtClean="0"/>
              <a:t>------------------------------Watch</a:t>
            </a:r>
          </a:p>
          <a:p>
            <a:pPr marL="457200" indent="-457200">
              <a:buFont typeface="+mj-lt"/>
              <a:buAutoNum type="arabicPeriod"/>
            </a:pPr>
            <a:r>
              <a:rPr lang="en-US" dirty="0" smtClean="0"/>
              <a:t>--------------------------------Not so Simple</a:t>
            </a:r>
          </a:p>
          <a:p>
            <a:pPr marL="457200" indent="-457200">
              <a:buFont typeface="+mj-lt"/>
              <a:buAutoNum type="arabicPeriod"/>
            </a:pPr>
            <a:r>
              <a:rPr lang="en-US" dirty="0" smtClean="0"/>
              <a:t>---------------------------------Non-Refundable</a:t>
            </a:r>
          </a:p>
          <a:p>
            <a:pPr marL="457200" indent="-457200">
              <a:buFont typeface="+mj-lt"/>
              <a:buAutoNum type="arabicPeriod"/>
            </a:pPr>
            <a:r>
              <a:rPr lang="en-US" dirty="0" smtClean="0"/>
              <a:t>----------------------------------Earth</a:t>
            </a:r>
          </a:p>
          <a:p>
            <a:pPr marL="457200" indent="-457200">
              <a:buFont typeface="+mj-lt"/>
              <a:buAutoNum type="arabicPeriod"/>
            </a:pPr>
            <a:r>
              <a:rPr lang="en-US" dirty="0" smtClean="0"/>
              <a:t>-----------------------------------</a:t>
            </a:r>
            <a:r>
              <a:rPr lang="en-US" dirty="0" err="1" smtClean="0"/>
              <a:t>Rainforsest</a:t>
            </a:r>
            <a:endParaRPr lang="en-US" dirty="0" smtClean="0"/>
          </a:p>
          <a:p>
            <a:pPr marL="457200" indent="-457200">
              <a:buFont typeface="+mj-lt"/>
              <a:buAutoNum type="arabicPeriod"/>
            </a:pPr>
            <a:r>
              <a:rPr lang="en-US" dirty="0" smtClean="0"/>
              <a:t>-----------------------------------Look Around</a:t>
            </a:r>
          </a:p>
        </p:txBody>
      </p:sp>
      <p:sp>
        <p:nvSpPr>
          <p:cNvPr id="5" name="Text Placeholder 4"/>
          <p:cNvSpPr>
            <a:spLocks noGrp="1"/>
          </p:cNvSpPr>
          <p:nvPr>
            <p:ph type="body" sz="quarter" idx="3"/>
          </p:nvPr>
        </p:nvSpPr>
        <p:spPr/>
        <p:txBody>
          <a:bodyPr/>
          <a:lstStyle/>
          <a:p>
            <a:r>
              <a:rPr lang="en-US" dirty="0" smtClean="0">
                <a:solidFill>
                  <a:schemeClr val="tx2">
                    <a:lumMod val="60000"/>
                    <a:lumOff val="40000"/>
                  </a:schemeClr>
                </a:solidFill>
              </a:rPr>
              <a:t>Poem Title</a:t>
            </a:r>
            <a:endParaRPr lang="en-US" dirty="0">
              <a:solidFill>
                <a:schemeClr val="tx2">
                  <a:lumMod val="60000"/>
                  <a:lumOff val="40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 y="762001"/>
            <a:ext cx="6210300" cy="7406218"/>
          </a:xfrm>
        </p:spPr>
        <p:txBody>
          <a:bodyPr>
            <a:normAutofit/>
          </a:bodyPr>
          <a:lstStyle/>
          <a:p>
            <a:pPr>
              <a:buNone/>
            </a:pPr>
            <a:r>
              <a:rPr lang="en-US" sz="2000" u="sng" dirty="0" smtClean="0"/>
              <a:t>Waste</a:t>
            </a:r>
          </a:p>
          <a:p>
            <a:pPr>
              <a:buNone/>
            </a:pPr>
            <a:endParaRPr lang="en-US" sz="2000" dirty="0"/>
          </a:p>
          <a:p>
            <a:pPr>
              <a:buNone/>
            </a:pPr>
            <a:r>
              <a:rPr lang="en-US" sz="2000" dirty="0" smtClean="0"/>
              <a:t>Pollution</a:t>
            </a:r>
          </a:p>
          <a:p>
            <a:pPr>
              <a:buNone/>
            </a:pPr>
            <a:r>
              <a:rPr lang="en-US" sz="2000" dirty="0" smtClean="0"/>
              <a:t>Brown Air</a:t>
            </a:r>
          </a:p>
          <a:p>
            <a:pPr>
              <a:buNone/>
            </a:pPr>
            <a:r>
              <a:rPr lang="en-US" sz="2000" dirty="0" smtClean="0"/>
              <a:t>From Smoky Factories</a:t>
            </a:r>
          </a:p>
          <a:p>
            <a:pPr>
              <a:buNone/>
            </a:pPr>
            <a:r>
              <a:rPr lang="en-US" sz="2000" dirty="0" smtClean="0"/>
              <a:t>Clouding up our skies</a:t>
            </a:r>
          </a:p>
          <a:p>
            <a:pPr>
              <a:buNone/>
            </a:pPr>
            <a:r>
              <a:rPr lang="en-US" sz="2000" dirty="0" smtClean="0"/>
              <a:t>Waste</a:t>
            </a:r>
          </a:p>
          <a:p>
            <a:pPr>
              <a:buNone/>
            </a:pPr>
            <a:endParaRPr lang="en-US" sz="2000" dirty="0" smtClean="0"/>
          </a:p>
          <a:p>
            <a:pPr>
              <a:buNone/>
            </a:pPr>
            <a:endParaRPr lang="en-US" sz="2000" dirty="0"/>
          </a:p>
          <a:p>
            <a:pPr>
              <a:buNone/>
            </a:pPr>
            <a:endParaRPr lang="en-US" sz="2000" dirty="0" smtClean="0"/>
          </a:p>
          <a:p>
            <a:pPr>
              <a:buNone/>
            </a:pPr>
            <a:r>
              <a:rPr lang="en-US" sz="2000" dirty="0"/>
              <a:t>	</a:t>
            </a:r>
            <a:r>
              <a:rPr lang="en-US" sz="2000" dirty="0" smtClean="0"/>
              <a:t>		</a:t>
            </a:r>
            <a:r>
              <a:rPr lang="en-US" sz="2000" u="sng" dirty="0" smtClean="0"/>
              <a:t>Now What?</a:t>
            </a:r>
          </a:p>
          <a:p>
            <a:pPr>
              <a:buNone/>
            </a:pPr>
            <a:endParaRPr lang="en-US" sz="2000" dirty="0"/>
          </a:p>
          <a:p>
            <a:pPr>
              <a:buNone/>
            </a:pPr>
            <a:r>
              <a:rPr lang="en-US" sz="2000" dirty="0" smtClean="0"/>
              <a:t>			The world was once clean</a:t>
            </a:r>
          </a:p>
          <a:p>
            <a:pPr>
              <a:buNone/>
            </a:pPr>
            <a:r>
              <a:rPr lang="en-US" sz="2000" dirty="0"/>
              <a:t>	</a:t>
            </a:r>
            <a:r>
              <a:rPr lang="en-US" sz="2000" dirty="0" smtClean="0"/>
              <a:t>		Now it is a big fat dump</a:t>
            </a:r>
          </a:p>
          <a:p>
            <a:pPr>
              <a:buNone/>
            </a:pPr>
            <a:r>
              <a:rPr lang="en-US" sz="2000" dirty="0"/>
              <a:t>	</a:t>
            </a:r>
            <a:r>
              <a:rPr lang="en-US" sz="2000" dirty="0" smtClean="0"/>
              <a:t>		Now can we fix it?</a:t>
            </a:r>
            <a:endParaRPr lang="en-US" sz="2000" dirty="0"/>
          </a:p>
        </p:txBody>
      </p:sp>
      <p:pic>
        <p:nvPicPr>
          <p:cNvPr id="19458" name="Picture 2" descr="http://iceland.intracore.com/wp-content/uploads/2007/10/pollution.jpg"/>
          <p:cNvPicPr>
            <a:picLocks noChangeAspect="1" noChangeArrowheads="1"/>
          </p:cNvPicPr>
          <p:nvPr/>
        </p:nvPicPr>
        <p:blipFill>
          <a:blip r:embed="rId3"/>
          <a:srcRect/>
          <a:stretch>
            <a:fillRect/>
          </a:stretch>
        </p:blipFill>
        <p:spPr bwMode="auto">
          <a:xfrm>
            <a:off x="2971800" y="1295400"/>
            <a:ext cx="3665281" cy="2840038"/>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2590800"/>
            <a:ext cx="5715000" cy="3139321"/>
          </a:xfrm>
          <a:prstGeom prst="rect">
            <a:avLst/>
          </a:prstGeom>
          <a:noFill/>
        </p:spPr>
        <p:txBody>
          <a:bodyPr wrap="square" rtlCol="0">
            <a:spAutoFit/>
          </a:bodyPr>
          <a:lstStyle/>
          <a:p>
            <a:endParaRPr lang="en-US" dirty="0"/>
          </a:p>
          <a:p>
            <a:pPr algn="ctr"/>
            <a:endParaRPr lang="en-US" dirty="0"/>
          </a:p>
          <a:p>
            <a:pPr algn="ctr"/>
            <a:r>
              <a:rPr lang="en-US" dirty="0" smtClean="0"/>
              <a:t>Green</a:t>
            </a:r>
          </a:p>
          <a:p>
            <a:pPr algn="ctr"/>
            <a:r>
              <a:rPr lang="en-US" dirty="0" smtClean="0"/>
              <a:t>A  spinach leaf</a:t>
            </a:r>
          </a:p>
          <a:p>
            <a:pPr algn="ctr"/>
            <a:r>
              <a:rPr lang="en-US" dirty="0" smtClean="0"/>
              <a:t>Nature</a:t>
            </a:r>
          </a:p>
          <a:p>
            <a:pPr algn="ctr"/>
            <a:r>
              <a:rPr lang="en-US" dirty="0" smtClean="0"/>
              <a:t>The rustle of leaves when wind swoops bye.</a:t>
            </a:r>
          </a:p>
          <a:p>
            <a:pPr algn="ctr"/>
            <a:r>
              <a:rPr lang="en-US" dirty="0" smtClean="0"/>
              <a:t>The poky yet, delicate shades of grass</a:t>
            </a:r>
          </a:p>
          <a:p>
            <a:pPr algn="ctr"/>
            <a:r>
              <a:rPr lang="en-US" dirty="0" smtClean="0"/>
              <a:t>The leaves blooming in spring</a:t>
            </a:r>
          </a:p>
          <a:p>
            <a:pPr algn="ctr"/>
            <a:r>
              <a:rPr lang="en-US" dirty="0" smtClean="0"/>
              <a:t>The feel of nature</a:t>
            </a:r>
          </a:p>
          <a:p>
            <a:pPr algn="ctr"/>
            <a:r>
              <a:rPr lang="en-US" dirty="0" smtClean="0"/>
              <a:t>Green</a:t>
            </a:r>
          </a:p>
          <a:p>
            <a:endParaRPr lang="en-US" dirty="0"/>
          </a:p>
        </p:txBody>
      </p:sp>
      <p:pic>
        <p:nvPicPr>
          <p:cNvPr id="21506" name="Picture 2" descr="http://greenmgpl.files.wordpress.com/2009/03/grass.jpg"/>
          <p:cNvPicPr>
            <a:picLocks noChangeAspect="1" noChangeArrowheads="1"/>
          </p:cNvPicPr>
          <p:nvPr/>
        </p:nvPicPr>
        <p:blipFill>
          <a:blip r:embed="rId3"/>
          <a:srcRect/>
          <a:stretch>
            <a:fillRect/>
          </a:stretch>
        </p:blipFill>
        <p:spPr bwMode="auto">
          <a:xfrm>
            <a:off x="0" y="6443089"/>
            <a:ext cx="6858000" cy="2700911"/>
          </a:xfrm>
          <a:prstGeom prst="rect">
            <a:avLst/>
          </a:prstGeom>
          <a:noFill/>
        </p:spPr>
      </p:pic>
      <p:pic>
        <p:nvPicPr>
          <p:cNvPr id="4" name="Picture 2" descr="http://greenmgpl.files.wordpress.com/2009/03/grass.jpg"/>
          <p:cNvPicPr>
            <a:picLocks noChangeAspect="1" noChangeArrowheads="1"/>
          </p:cNvPicPr>
          <p:nvPr/>
        </p:nvPicPr>
        <p:blipFill>
          <a:blip r:embed="rId3"/>
          <a:srcRect/>
          <a:stretch>
            <a:fillRect/>
          </a:stretch>
        </p:blipFill>
        <p:spPr bwMode="auto">
          <a:xfrm rot="10800000">
            <a:off x="0" y="0"/>
            <a:ext cx="6858000" cy="270091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762000"/>
            <a:ext cx="5257800" cy="2308324"/>
          </a:xfrm>
          <a:prstGeom prst="rect">
            <a:avLst/>
          </a:prstGeom>
          <a:noFill/>
        </p:spPr>
        <p:txBody>
          <a:bodyPr wrap="square" rtlCol="0">
            <a:spAutoFit/>
          </a:bodyPr>
          <a:lstStyle/>
          <a:p>
            <a:pPr algn="ctr"/>
            <a:r>
              <a:rPr lang="en-US" u="sng" dirty="0" smtClean="0"/>
              <a:t>Water</a:t>
            </a:r>
          </a:p>
          <a:p>
            <a:pPr algn="ctr"/>
            <a:r>
              <a:rPr lang="en-US" dirty="0" smtClean="0"/>
              <a:t>Splishing</a:t>
            </a:r>
            <a:r>
              <a:rPr lang="en-US" dirty="0" smtClean="0"/>
              <a:t>, Splashing</a:t>
            </a:r>
          </a:p>
          <a:p>
            <a:pPr algn="ctr"/>
            <a:r>
              <a:rPr lang="en-US" dirty="0" smtClean="0"/>
              <a:t>Blue, Turquoise, Gray </a:t>
            </a:r>
          </a:p>
          <a:p>
            <a:pPr algn="ctr"/>
            <a:r>
              <a:rPr lang="en-US" dirty="0" smtClean="0"/>
              <a:t>Crashing Along the shore</a:t>
            </a:r>
          </a:p>
          <a:p>
            <a:pPr algn="ctr"/>
            <a:r>
              <a:rPr lang="en-US" dirty="0" smtClean="0"/>
              <a:t>North, West, East</a:t>
            </a:r>
          </a:p>
          <a:p>
            <a:pPr algn="ctr"/>
            <a:r>
              <a:rPr lang="en-US" dirty="0" smtClean="0"/>
              <a:t>South… Polluted</a:t>
            </a:r>
          </a:p>
          <a:p>
            <a:pPr algn="ctr"/>
            <a:r>
              <a:rPr lang="en-US" dirty="0" smtClean="0"/>
              <a:t>H2O </a:t>
            </a:r>
          </a:p>
          <a:p>
            <a:pPr algn="ctr"/>
            <a:endParaRPr lang="en-US" dirty="0" smtClean="0"/>
          </a:p>
        </p:txBody>
      </p:sp>
      <p:sp>
        <p:nvSpPr>
          <p:cNvPr id="3" name="TextBox 2"/>
          <p:cNvSpPr txBox="1"/>
          <p:nvPr/>
        </p:nvSpPr>
        <p:spPr>
          <a:xfrm>
            <a:off x="1295400" y="4419600"/>
            <a:ext cx="4343400" cy="1477328"/>
          </a:xfrm>
          <a:prstGeom prst="rect">
            <a:avLst/>
          </a:prstGeom>
          <a:noFill/>
        </p:spPr>
        <p:txBody>
          <a:bodyPr wrap="square" rtlCol="0">
            <a:spAutoFit/>
          </a:bodyPr>
          <a:lstStyle/>
          <a:p>
            <a:r>
              <a:rPr lang="en-US" u="sng" dirty="0" smtClean="0"/>
              <a:t>WATCH!</a:t>
            </a:r>
          </a:p>
          <a:p>
            <a:endParaRPr lang="en-US" dirty="0"/>
          </a:p>
          <a:p>
            <a:r>
              <a:rPr lang="en-US" dirty="0" smtClean="0"/>
              <a:t>Wasted While Brushing Teeth</a:t>
            </a:r>
          </a:p>
          <a:p>
            <a:r>
              <a:rPr lang="en-US" dirty="0" smtClean="0"/>
              <a:t>Carelessness is the Villon</a:t>
            </a:r>
          </a:p>
          <a:p>
            <a:r>
              <a:rPr lang="en-US" dirty="0" smtClean="0"/>
              <a:t>PLEASE! Pay Attention!</a:t>
            </a:r>
            <a:endParaRPr lang="en-US" dirty="0"/>
          </a:p>
        </p:txBody>
      </p:sp>
      <p:pic>
        <p:nvPicPr>
          <p:cNvPr id="23554" name="Picture 2" descr="http://tbn1.google.com/images?q=tbn:px1ZCzRhlGhfHM:http://www.liquidsculpture.com/images/water/water-drop.jpg">
            <a:hlinkClick r:id="rId3"/>
          </p:cNvPr>
          <p:cNvPicPr>
            <a:picLocks noChangeAspect="1" noChangeArrowheads="1"/>
          </p:cNvPicPr>
          <p:nvPr/>
        </p:nvPicPr>
        <p:blipFill>
          <a:blip r:embed="rId4"/>
          <a:srcRect/>
          <a:stretch>
            <a:fillRect/>
          </a:stretch>
        </p:blipFill>
        <p:spPr bwMode="auto">
          <a:xfrm>
            <a:off x="1676400" y="6276109"/>
            <a:ext cx="3505200" cy="2867891"/>
          </a:xfrm>
          <a:prstGeom prst="rect">
            <a:avLst/>
          </a:prstGeom>
          <a:noFill/>
        </p:spPr>
      </p:pic>
      <p:pic>
        <p:nvPicPr>
          <p:cNvPr id="23558" name="Picture 6" descr="http://tbn1.google.com/images?q=tbn:px1ZCzRhlGhfHM:http://www.liquidsculpture.com/images/water/water-drop.jpg">
            <a:hlinkClick r:id="rId3"/>
          </p:cNvPr>
          <p:cNvPicPr>
            <a:picLocks noChangeAspect="1" noChangeArrowheads="1"/>
          </p:cNvPicPr>
          <p:nvPr/>
        </p:nvPicPr>
        <p:blipFill>
          <a:blip r:embed="rId4"/>
          <a:srcRect/>
          <a:stretch>
            <a:fillRect/>
          </a:stretch>
        </p:blipFill>
        <p:spPr bwMode="auto">
          <a:xfrm>
            <a:off x="5688012" y="0"/>
            <a:ext cx="1169988" cy="957263"/>
          </a:xfrm>
          <a:prstGeom prst="rect">
            <a:avLst/>
          </a:prstGeom>
          <a:noFill/>
        </p:spPr>
      </p:pic>
      <p:pic>
        <p:nvPicPr>
          <p:cNvPr id="23560" name="Picture 8" descr="http://tbn1.google.com/images?q=tbn:px1ZCzRhlGhfHM:http://www.liquidsculpture.com/images/water/water-drop.jpg">
            <a:hlinkClick r:id="rId3"/>
          </p:cNvPr>
          <p:cNvPicPr>
            <a:picLocks noChangeAspect="1" noChangeArrowheads="1"/>
          </p:cNvPicPr>
          <p:nvPr/>
        </p:nvPicPr>
        <p:blipFill>
          <a:blip r:embed="rId4"/>
          <a:srcRect/>
          <a:stretch>
            <a:fillRect/>
          </a:stretch>
        </p:blipFill>
        <p:spPr bwMode="auto">
          <a:xfrm>
            <a:off x="0" y="0"/>
            <a:ext cx="1169988" cy="957263"/>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685800"/>
            <a:ext cx="5791200" cy="12834283"/>
          </a:xfrm>
          <a:prstGeom prst="rect">
            <a:avLst/>
          </a:prstGeom>
          <a:noFill/>
        </p:spPr>
        <p:txBody>
          <a:bodyPr wrap="square" rtlCol="0">
            <a:spAutoFit/>
          </a:bodyPr>
          <a:lstStyle/>
          <a:p>
            <a:r>
              <a:rPr lang="en-US" dirty="0" smtClean="0"/>
              <a:t>Not so simple!</a:t>
            </a:r>
          </a:p>
          <a:p>
            <a:endParaRPr lang="en-US" dirty="0"/>
          </a:p>
          <a:p>
            <a:r>
              <a:rPr lang="en-US" dirty="0" smtClean="0"/>
              <a:t>Do you know how much water you waste?</a:t>
            </a:r>
          </a:p>
          <a:p>
            <a:r>
              <a:rPr lang="en-US" dirty="0" smtClean="0"/>
              <a:t>It is not like we can just click and paste!</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dirty="0" smtClean="0"/>
              <a:t>Non-Refundable</a:t>
            </a:r>
          </a:p>
          <a:p>
            <a:endParaRPr lang="en-US" dirty="0"/>
          </a:p>
          <a:p>
            <a:r>
              <a:rPr lang="en-US" dirty="0" smtClean="0"/>
              <a:t>Our Natural Resources aren’t like a </a:t>
            </a:r>
            <a:r>
              <a:rPr lang="en-US" dirty="0" smtClean="0"/>
              <a:t>a</a:t>
            </a:r>
            <a:r>
              <a:rPr lang="en-US" dirty="0" smtClean="0"/>
              <a:t> vending machine</a:t>
            </a:r>
          </a:p>
          <a:p>
            <a:r>
              <a:rPr lang="en-US" dirty="0" smtClean="0"/>
              <a:t>They are non-refundable</a:t>
            </a:r>
          </a:p>
          <a:p>
            <a:r>
              <a:rPr lang="en-US" dirty="0" smtClean="0"/>
              <a:t>No turning back</a:t>
            </a:r>
          </a:p>
          <a:p>
            <a:r>
              <a:rPr lang="en-US" dirty="0" smtClean="0"/>
              <a:t>Stuck</a:t>
            </a:r>
          </a:p>
          <a:p>
            <a:r>
              <a:rPr lang="en-US" dirty="0" smtClean="0"/>
              <a:t>Wasted</a:t>
            </a:r>
          </a:p>
          <a:p>
            <a:r>
              <a:rPr lang="en-US" dirty="0" smtClean="0"/>
              <a:t>Gone</a:t>
            </a:r>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pic>
        <p:nvPicPr>
          <p:cNvPr id="25602" name="Picture 2" descr="http://tbn1.google.com/images?q=tbn:gRu5DchMklRjDM:http://www.raphaelk.co.uk/web%2520pics/Netherlands/first/vending%2520machine.jpg">
            <a:hlinkClick r:id="rId3"/>
          </p:cNvPr>
          <p:cNvPicPr>
            <a:picLocks noChangeAspect="1" noChangeArrowheads="1"/>
          </p:cNvPicPr>
          <p:nvPr/>
        </p:nvPicPr>
        <p:blipFill>
          <a:blip r:embed="rId4"/>
          <a:srcRect/>
          <a:stretch>
            <a:fillRect/>
          </a:stretch>
        </p:blipFill>
        <p:spPr bwMode="auto">
          <a:xfrm>
            <a:off x="609600" y="2133600"/>
            <a:ext cx="2148802" cy="3183264"/>
          </a:xfrm>
          <a:prstGeom prst="rect">
            <a:avLst/>
          </a:prstGeom>
          <a:noFill/>
        </p:spPr>
      </p:pic>
      <p:sp>
        <p:nvSpPr>
          <p:cNvPr id="4" name="TextBox 3"/>
          <p:cNvSpPr txBox="1"/>
          <p:nvPr/>
        </p:nvSpPr>
        <p:spPr>
          <a:xfrm>
            <a:off x="1066800" y="2667000"/>
            <a:ext cx="1143000" cy="646331"/>
          </a:xfrm>
          <a:prstGeom prst="rect">
            <a:avLst/>
          </a:prstGeom>
          <a:noFill/>
        </p:spPr>
        <p:txBody>
          <a:bodyPr wrap="square" rtlCol="0">
            <a:spAutoFit/>
          </a:bodyPr>
          <a:lstStyle/>
          <a:p>
            <a:r>
              <a:rPr lang="en-US" dirty="0" smtClean="0">
                <a:solidFill>
                  <a:schemeClr val="bg1"/>
                </a:solidFill>
              </a:rPr>
              <a:t>OUT OF</a:t>
            </a:r>
          </a:p>
          <a:p>
            <a:r>
              <a:rPr lang="en-US" dirty="0" smtClean="0">
                <a:solidFill>
                  <a:schemeClr val="bg1"/>
                </a:solidFill>
              </a:rPr>
              <a:t>ORDER</a:t>
            </a:r>
            <a:endParaRPr lang="en-US"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685800"/>
            <a:ext cx="5638800" cy="7017306"/>
          </a:xfrm>
          <a:prstGeom prst="rect">
            <a:avLst/>
          </a:prstGeom>
          <a:noFill/>
        </p:spPr>
        <p:txBody>
          <a:bodyPr wrap="square" rtlCol="0">
            <a:spAutoFit/>
          </a:bodyPr>
          <a:lstStyle/>
          <a:p>
            <a:r>
              <a:rPr lang="en-US" dirty="0" smtClean="0"/>
              <a:t>Earth</a:t>
            </a:r>
          </a:p>
          <a:p>
            <a:endParaRPr lang="en-US" dirty="0"/>
          </a:p>
          <a:p>
            <a:endParaRPr lang="en-US" dirty="0" smtClean="0"/>
          </a:p>
          <a:p>
            <a:r>
              <a:rPr lang="en-US" dirty="0" smtClean="0"/>
              <a:t>Blue</a:t>
            </a:r>
          </a:p>
          <a:p>
            <a:r>
              <a:rPr lang="en-US" dirty="0" smtClean="0"/>
              <a:t>Green </a:t>
            </a:r>
          </a:p>
          <a:p>
            <a:r>
              <a:rPr lang="en-US" dirty="0" smtClean="0"/>
              <a:t>Unrepeatable</a:t>
            </a:r>
          </a:p>
          <a:p>
            <a:r>
              <a:rPr lang="en-US" dirty="0" smtClean="0"/>
              <a:t>Extraordinary</a:t>
            </a:r>
          </a:p>
          <a:p>
            <a:r>
              <a:rPr lang="en-US" dirty="0" smtClean="0"/>
              <a:t>Polluted</a:t>
            </a:r>
          </a:p>
          <a:p>
            <a:r>
              <a:rPr lang="en-US" dirty="0" smtClean="0"/>
              <a:t>Warm</a:t>
            </a:r>
          </a:p>
          <a:p>
            <a:r>
              <a:rPr lang="en-US" dirty="0" smtClean="0"/>
              <a:t>Inhabited</a:t>
            </a:r>
          </a:p>
          <a:p>
            <a:r>
              <a:rPr lang="en-US" dirty="0" smtClean="0"/>
              <a:t>4</a:t>
            </a:r>
            <a:r>
              <a:rPr lang="en-US" baseline="30000" dirty="0" smtClean="0"/>
              <a:t>th</a:t>
            </a:r>
            <a:r>
              <a:rPr lang="en-US" dirty="0" smtClean="0"/>
              <a:t> </a:t>
            </a:r>
          </a:p>
          <a:p>
            <a:r>
              <a:rPr lang="en-US" dirty="0" smtClean="0"/>
              <a:t>Supporting Life</a:t>
            </a:r>
          </a:p>
          <a:p>
            <a:r>
              <a:rPr lang="en-US" dirty="0" smtClean="0"/>
              <a:t>Loved</a:t>
            </a:r>
          </a:p>
          <a:p>
            <a:r>
              <a:rPr lang="en-US" dirty="0" smtClean="0"/>
              <a:t>Worried</a:t>
            </a:r>
          </a:p>
          <a:p>
            <a:r>
              <a:rPr lang="en-US" dirty="0" smtClean="0"/>
              <a:t>Oceans </a:t>
            </a:r>
          </a:p>
          <a:p>
            <a:r>
              <a:rPr lang="en-US" dirty="0" smtClean="0"/>
              <a:t>Lakes</a:t>
            </a:r>
          </a:p>
          <a:p>
            <a:r>
              <a:rPr lang="en-US" dirty="0" smtClean="0"/>
              <a:t>Rivers</a:t>
            </a:r>
          </a:p>
          <a:p>
            <a:r>
              <a:rPr lang="en-US" dirty="0" smtClean="0"/>
              <a:t>Ponds</a:t>
            </a:r>
          </a:p>
          <a:p>
            <a:r>
              <a:rPr lang="en-US" dirty="0" smtClean="0"/>
              <a:t>Land</a:t>
            </a:r>
          </a:p>
          <a:p>
            <a:r>
              <a:rPr lang="en-US" dirty="0" smtClean="0"/>
              <a:t>Islands</a:t>
            </a:r>
          </a:p>
          <a:p>
            <a:r>
              <a:rPr lang="en-US" dirty="0" smtClean="0"/>
              <a:t>Continents </a:t>
            </a:r>
          </a:p>
          <a:p>
            <a:r>
              <a:rPr lang="en-US" dirty="0" smtClean="0"/>
              <a:t>Countries</a:t>
            </a:r>
          </a:p>
          <a:p>
            <a:r>
              <a:rPr lang="en-US" dirty="0" smtClean="0"/>
              <a:t>Homes</a:t>
            </a:r>
          </a:p>
          <a:p>
            <a:r>
              <a:rPr lang="en-US" dirty="0" smtClean="0"/>
              <a:t>People</a:t>
            </a:r>
          </a:p>
          <a:p>
            <a:endParaRPr lang="en-US" dirty="0"/>
          </a:p>
        </p:txBody>
      </p:sp>
      <p:pic>
        <p:nvPicPr>
          <p:cNvPr id="27650" name="Picture 2" descr="http://tbn2.google.com/images?q=tbn:UvYaRCKrDbJmqM:http://image.examiner.com/images/blog/wysiwyg/image/earth.jpg">
            <a:hlinkClick r:id="rId3"/>
          </p:cNvPr>
          <p:cNvPicPr>
            <a:picLocks noChangeAspect="1" noChangeArrowheads="1"/>
          </p:cNvPicPr>
          <p:nvPr/>
        </p:nvPicPr>
        <p:blipFill>
          <a:blip r:embed="rId4"/>
          <a:srcRect/>
          <a:stretch>
            <a:fillRect/>
          </a:stretch>
        </p:blipFill>
        <p:spPr bwMode="auto">
          <a:xfrm>
            <a:off x="2895600" y="2514600"/>
            <a:ext cx="3962400" cy="39624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381000"/>
            <a:ext cx="6324600" cy="2862322"/>
          </a:xfrm>
          <a:prstGeom prst="rect">
            <a:avLst/>
          </a:prstGeom>
          <a:noFill/>
        </p:spPr>
        <p:txBody>
          <a:bodyPr wrap="square" rtlCol="0">
            <a:spAutoFit/>
          </a:bodyPr>
          <a:lstStyle/>
          <a:p>
            <a:r>
              <a:rPr lang="en-US" i="1" u="sng" dirty="0" smtClean="0"/>
              <a:t>Rain Forest</a:t>
            </a:r>
          </a:p>
          <a:p>
            <a:endParaRPr lang="en-US" dirty="0"/>
          </a:p>
          <a:p>
            <a:r>
              <a:rPr lang="en-US" dirty="0" smtClean="0"/>
              <a:t>Slam!</a:t>
            </a:r>
          </a:p>
          <a:p>
            <a:r>
              <a:rPr lang="en-US" dirty="0" smtClean="0"/>
              <a:t>A Tree crashes </a:t>
            </a:r>
          </a:p>
          <a:p>
            <a:endParaRPr lang="en-US" dirty="0"/>
          </a:p>
          <a:p>
            <a:r>
              <a:rPr lang="en-US" dirty="0" smtClean="0"/>
              <a:t>Boom!</a:t>
            </a:r>
          </a:p>
          <a:p>
            <a:r>
              <a:rPr lang="en-US" dirty="0" smtClean="0"/>
              <a:t>Animal’s homes are </a:t>
            </a:r>
            <a:r>
              <a:rPr lang="en-US" dirty="0" smtClean="0"/>
              <a:t>destroyed</a:t>
            </a:r>
          </a:p>
          <a:p>
            <a:endParaRPr lang="en-US" dirty="0"/>
          </a:p>
          <a:p>
            <a:r>
              <a:rPr lang="en-US" dirty="0" smtClean="0"/>
              <a:t>(Nothing)</a:t>
            </a:r>
          </a:p>
          <a:p>
            <a:r>
              <a:rPr lang="en-US" dirty="0" smtClean="0"/>
              <a:t>Everyone is gone</a:t>
            </a:r>
          </a:p>
        </p:txBody>
      </p:sp>
      <p:sp>
        <p:nvSpPr>
          <p:cNvPr id="4" name="TextBox 3"/>
          <p:cNvSpPr txBox="1"/>
          <p:nvPr/>
        </p:nvSpPr>
        <p:spPr>
          <a:xfrm>
            <a:off x="2438400" y="4114800"/>
            <a:ext cx="3581400" cy="2031325"/>
          </a:xfrm>
          <a:prstGeom prst="rect">
            <a:avLst/>
          </a:prstGeom>
          <a:noFill/>
        </p:spPr>
        <p:txBody>
          <a:bodyPr wrap="square" rtlCol="0">
            <a:spAutoFit/>
          </a:bodyPr>
          <a:lstStyle/>
          <a:p>
            <a:r>
              <a:rPr lang="en-US" dirty="0" smtClean="0"/>
              <a:t>Look Around!</a:t>
            </a:r>
          </a:p>
          <a:p>
            <a:endParaRPr lang="en-US" dirty="0"/>
          </a:p>
          <a:p>
            <a:r>
              <a:rPr lang="en-US" dirty="0" smtClean="0"/>
              <a:t>Do you see what I see?</a:t>
            </a:r>
          </a:p>
          <a:p>
            <a:r>
              <a:rPr lang="en-US" dirty="0" smtClean="0"/>
              <a:t>The grass is brown</a:t>
            </a:r>
          </a:p>
          <a:p>
            <a:r>
              <a:rPr lang="en-US" dirty="0" smtClean="0"/>
              <a:t>The sky is brown</a:t>
            </a:r>
          </a:p>
          <a:p>
            <a:r>
              <a:rPr lang="en-US" dirty="0" smtClean="0"/>
              <a:t>The water is brown</a:t>
            </a:r>
          </a:p>
          <a:p>
            <a:r>
              <a:rPr lang="en-US" dirty="0" smtClean="0"/>
              <a:t>They are polluted.</a:t>
            </a:r>
            <a:endParaRPr lang="en-US" dirty="0"/>
          </a:p>
        </p:txBody>
      </p:sp>
      <p:pic>
        <p:nvPicPr>
          <p:cNvPr id="29698" name="Picture 2" descr="http://tbn3.google.com/images?q=tbn:0DjTuCJPkkuyhM:http://rlv.zcache.com/sad_smiley_face_sticker-p217774899544360571qjcl_400.jpg">
            <a:hlinkClick r:id="rId3"/>
          </p:cNvPr>
          <p:cNvPicPr>
            <a:picLocks noChangeAspect="1" noChangeArrowheads="1"/>
          </p:cNvPicPr>
          <p:nvPr/>
        </p:nvPicPr>
        <p:blipFill>
          <a:blip r:embed="rId4"/>
          <a:srcRect/>
          <a:stretch>
            <a:fillRect/>
          </a:stretch>
        </p:blipFill>
        <p:spPr bwMode="auto">
          <a:xfrm>
            <a:off x="3962400" y="1143000"/>
            <a:ext cx="2209800" cy="2209802"/>
          </a:xfrm>
          <a:prstGeom prst="rect">
            <a:avLst/>
          </a:prstGeom>
          <a:noFill/>
        </p:spPr>
      </p:pic>
      <p:pic>
        <p:nvPicPr>
          <p:cNvPr id="29700" name="Picture 4" descr="http://tbn2.google.com/images?q=tbn:qDhGIMRzZZlO8M:http://www.thewip.net/contributors/peace-sign.jpg">
            <a:hlinkClick r:id="rId5"/>
          </p:cNvPr>
          <p:cNvPicPr>
            <a:picLocks noChangeAspect="1" noChangeArrowheads="1"/>
          </p:cNvPicPr>
          <p:nvPr/>
        </p:nvPicPr>
        <p:blipFill>
          <a:blip r:embed="rId6"/>
          <a:srcRect/>
          <a:stretch>
            <a:fillRect/>
          </a:stretch>
        </p:blipFill>
        <p:spPr bwMode="auto">
          <a:xfrm>
            <a:off x="0" y="6768123"/>
            <a:ext cx="2438400" cy="2375877"/>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the Author </a:t>
            </a:r>
            <a:endParaRPr lang="en-US" dirty="0"/>
          </a:p>
        </p:txBody>
      </p:sp>
      <p:sp>
        <p:nvSpPr>
          <p:cNvPr id="3" name="Content Placeholder 2"/>
          <p:cNvSpPr>
            <a:spLocks noGrp="1"/>
          </p:cNvSpPr>
          <p:nvPr>
            <p:ph idx="1"/>
          </p:nvPr>
        </p:nvSpPr>
        <p:spPr/>
        <p:txBody>
          <a:bodyPr>
            <a:normAutofit/>
          </a:bodyPr>
          <a:lstStyle/>
          <a:p>
            <a:pPr algn="ctr">
              <a:buNone/>
            </a:pPr>
            <a:r>
              <a:rPr lang="en-US" sz="2400" dirty="0" smtClean="0"/>
              <a:t>Erinn is 11 years old. She swims on the Littleton YMCA swim team. She choose to write about Earth because she wants to inform others about what is going on around us. Erinn did all her research on Blackle.com an energy saving version of </a:t>
            </a:r>
            <a:r>
              <a:rPr lang="en-US" sz="2400" dirty="0" err="1" smtClean="0"/>
              <a:t>google</a:t>
            </a:r>
            <a:r>
              <a:rPr lang="en-US" sz="2400" dirty="0" smtClean="0"/>
              <a:t>. Erinn wishes to get young kids inspired and have every generation pick up our earth. Below is Erinn in her favorite place; Telluride.</a:t>
            </a:r>
            <a:endParaRPr lang="en-US" sz="2400" dirty="0"/>
          </a:p>
        </p:txBody>
      </p:sp>
      <p:pic>
        <p:nvPicPr>
          <p:cNvPr id="4" name="Picture 3" descr="DSC00043.JPG"/>
          <p:cNvPicPr>
            <a:picLocks noChangeAspect="1"/>
          </p:cNvPicPr>
          <p:nvPr/>
        </p:nvPicPr>
        <p:blipFill>
          <a:blip r:embed="rId3" cstate="print"/>
          <a:stretch>
            <a:fillRect/>
          </a:stretch>
        </p:blipFill>
        <p:spPr>
          <a:xfrm>
            <a:off x="1371600" y="5638800"/>
            <a:ext cx="4343400" cy="325755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TotalTime>
  <Words>320</Words>
  <Application>Microsoft Office PowerPoint</Application>
  <PresentationFormat>On-screen Show (4:3)</PresentationFormat>
  <Paragraphs>150</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Slide 1</vt:lpstr>
      <vt:lpstr>TABLE OF CONTENTS</vt:lpstr>
      <vt:lpstr>Slide 3</vt:lpstr>
      <vt:lpstr>Slide 4</vt:lpstr>
      <vt:lpstr>Slide 5</vt:lpstr>
      <vt:lpstr>Slide 6</vt:lpstr>
      <vt:lpstr>Slide 7</vt:lpstr>
      <vt:lpstr>Slide 8</vt:lpstr>
      <vt:lpstr>About the Author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Suzi</dc:creator>
  <cp:lastModifiedBy>Suzi</cp:lastModifiedBy>
  <cp:revision>7</cp:revision>
  <dcterms:created xsi:type="dcterms:W3CDTF">2009-05-14T01:33:11Z</dcterms:created>
  <dcterms:modified xsi:type="dcterms:W3CDTF">2009-05-14T02:38:03Z</dcterms:modified>
</cp:coreProperties>
</file>